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283" r:id="rId3"/>
    <p:sldId id="257" r:id="rId4"/>
    <p:sldId id="263" r:id="rId5"/>
    <p:sldId id="265" r:id="rId6"/>
    <p:sldId id="259" r:id="rId7"/>
    <p:sldId id="267" r:id="rId8"/>
    <p:sldId id="264" r:id="rId9"/>
    <p:sldId id="266" r:id="rId10"/>
    <p:sldId id="260" r:id="rId11"/>
    <p:sldId id="268" r:id="rId12"/>
    <p:sldId id="261" r:id="rId13"/>
    <p:sldId id="270" r:id="rId14"/>
    <p:sldId id="271" r:id="rId15"/>
    <p:sldId id="286" r:id="rId16"/>
    <p:sldId id="284" r:id="rId17"/>
    <p:sldId id="288" r:id="rId18"/>
    <p:sldId id="287" r:id="rId19"/>
    <p:sldId id="285" r:id="rId20"/>
    <p:sldId id="289" r:id="rId21"/>
    <p:sldId id="276" r:id="rId22"/>
    <p:sldId id="279" r:id="rId23"/>
    <p:sldId id="278" r:id="rId24"/>
    <p:sldId id="280" r:id="rId25"/>
    <p:sldId id="281" r:id="rId26"/>
    <p:sldId id="282" r:id="rId27"/>
    <p:sldId id="274" r:id="rId28"/>
    <p:sldId id="27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1" d="100"/>
          <a:sy n="71" d="100"/>
        </p:scale>
        <p:origin x="-1992"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B6A7E88-6F10-EB40-A28E-84CF8E1B4877}" type="datetimeFigureOut">
              <a:rPr lang="en-US" smtClean="0"/>
              <a:t>19/9/16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CD7AF70-1030-2E4B-BBCB-438E328514E8}" type="slidenum">
              <a:rPr lang="en-US" smtClean="0"/>
              <a:t>‹#›</a:t>
            </a:fld>
            <a:endParaRPr lang="en-US"/>
          </a:p>
        </p:txBody>
      </p:sp>
    </p:spTree>
    <p:extLst>
      <p:ext uri="{BB962C8B-B14F-4D97-AF65-F5344CB8AC3E}">
        <p14:creationId xmlns:p14="http://schemas.microsoft.com/office/powerpoint/2010/main" val="1145126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635569-EFAE-D245-B754-BFC797C108AA}" type="datetimeFigureOut">
              <a:rPr lang="en-US" smtClean="0"/>
              <a:t>19/9/16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A98B80-812E-6349-99F1-FAFA7CA7DBFF}" type="slidenum">
              <a:rPr lang="en-US" smtClean="0"/>
              <a:t>‹#›</a:t>
            </a:fld>
            <a:endParaRPr lang="en-US"/>
          </a:p>
        </p:txBody>
      </p:sp>
    </p:spTree>
    <p:extLst>
      <p:ext uri="{BB962C8B-B14F-4D97-AF65-F5344CB8AC3E}">
        <p14:creationId xmlns:p14="http://schemas.microsoft.com/office/powerpoint/2010/main" val="163999081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A98B80-812E-6349-99F1-FAFA7CA7DBFF}" type="slidenum">
              <a:rPr lang="en-US" smtClean="0"/>
              <a:t>3</a:t>
            </a:fld>
            <a:endParaRPr lang="en-US"/>
          </a:p>
        </p:txBody>
      </p:sp>
    </p:spTree>
    <p:extLst>
      <p:ext uri="{BB962C8B-B14F-4D97-AF65-F5344CB8AC3E}">
        <p14:creationId xmlns:p14="http://schemas.microsoft.com/office/powerpoint/2010/main" val="2365734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3CB371E5-9118-6E4D-B96E-F186BD531150}" type="datetime1">
              <a:rPr lang="en-SG" smtClean="0"/>
              <a:t>19/9/16</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pPr algn="r"/>
            <a:fld id="{F7886C9C-DC18-4195-8FD5-A50AA931D419}" type="slidenum">
              <a:rPr lang="en-US" smtClean="0"/>
              <a:pPr algn="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altLang="zh-CN"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Date Placeholder 3"/>
          <p:cNvSpPr>
            <a:spLocks noGrp="1"/>
          </p:cNvSpPr>
          <p:nvPr>
            <p:ph type="dt" sz="half" idx="10"/>
          </p:nvPr>
        </p:nvSpPr>
        <p:spPr/>
        <p:txBody>
          <a:bodyPr/>
          <a:lstStyle/>
          <a:p>
            <a:fld id="{D224B826-78D5-0F47-9B73-02744AC83650}" type="datetime1">
              <a:rPr lang="en-SG" smtClean="0"/>
              <a:t>19/9/16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A7543-9AAE-4E9F-B28C-4FCCFD07D4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altLang="zh-CN"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Date Placeholder 3"/>
          <p:cNvSpPr>
            <a:spLocks noGrp="1"/>
          </p:cNvSpPr>
          <p:nvPr>
            <p:ph type="dt" sz="half" idx="10"/>
          </p:nvPr>
        </p:nvSpPr>
        <p:spPr/>
        <p:txBody>
          <a:bodyPr/>
          <a:lstStyle/>
          <a:p>
            <a:fld id="{369CA4E4-6D04-644E-9038-33F11FA3BC82}" type="datetime1">
              <a:rPr lang="en-SG" smtClean="0"/>
              <a:t>19/9/16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F7886C9C-DC18-4195-8FD5-A50AA931D41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Date Placeholder 3"/>
          <p:cNvSpPr>
            <a:spLocks noGrp="1"/>
          </p:cNvSpPr>
          <p:nvPr>
            <p:ph type="dt" sz="half" idx="10"/>
          </p:nvPr>
        </p:nvSpPr>
        <p:spPr/>
        <p:txBody>
          <a:bodyPr/>
          <a:lstStyle/>
          <a:p>
            <a:fld id="{CE7EFE34-A2BB-7F4D-9FBD-3E6C243D2DD2}" type="datetime1">
              <a:rPr lang="en-SG" smtClean="0"/>
              <a:t>19/9/16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86C9C-DC18-4195-8FD5-A50AA931D419}" type="slidenum">
              <a:rPr lang="en-US" smtClean="0"/>
              <a:pPr/>
              <a:t>‹#›</a:t>
            </a:fld>
            <a:endParaRPr lang="en-US"/>
          </a:p>
        </p:txBody>
      </p:sp>
      <p:sp>
        <p:nvSpPr>
          <p:cNvPr id="7" name="Title 6"/>
          <p:cNvSpPr>
            <a:spLocks noGrp="1"/>
          </p:cNvSpPr>
          <p:nvPr>
            <p:ph type="title"/>
          </p:nvPr>
        </p:nvSpPr>
        <p:spPr/>
        <p:txBody>
          <a:bodyPr/>
          <a:lstStyle/>
          <a:p>
            <a:r>
              <a:rPr lang="en-US" altLang="zh-CN"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517B73F9-A942-C044-A7D6-72F251FE5A21}" type="datetime1">
              <a:rPr lang="en-SG" smtClean="0"/>
              <a:t>19/9/16</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pPr algn="r"/>
            <a:fld id="{F7886C9C-DC18-4195-8FD5-A50AA931D419}" type="slidenum">
              <a:rPr lang="en-US" smtClean="0"/>
              <a:pPr algn="r"/>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altLang="zh-CN"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5" name="Date Placeholder 4"/>
          <p:cNvSpPr>
            <a:spLocks noGrp="1"/>
          </p:cNvSpPr>
          <p:nvPr>
            <p:ph type="dt" sz="half" idx="10"/>
          </p:nvPr>
        </p:nvSpPr>
        <p:spPr/>
        <p:txBody>
          <a:bodyPr/>
          <a:lstStyle/>
          <a:p>
            <a:fld id="{6F01D751-7C90-D94C-8635-E66A73E90BAE}" type="datetime1">
              <a:rPr lang="en-SG" smtClean="0"/>
              <a:t>19/9/16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8" name="Title 7"/>
          <p:cNvSpPr>
            <a:spLocks noGrp="1"/>
          </p:cNvSpPr>
          <p:nvPr>
            <p:ph type="title"/>
          </p:nvPr>
        </p:nvSpPr>
        <p:spPr/>
        <p:txBody>
          <a:bodyPr/>
          <a:lstStyle/>
          <a:p>
            <a:r>
              <a:rPr lang="en-US" altLang="zh-CN"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7" name="Date Placeholder 6"/>
          <p:cNvSpPr>
            <a:spLocks noGrp="1"/>
          </p:cNvSpPr>
          <p:nvPr>
            <p:ph type="dt" sz="half" idx="10"/>
          </p:nvPr>
        </p:nvSpPr>
        <p:spPr/>
        <p:txBody>
          <a:bodyPr/>
          <a:lstStyle/>
          <a:p>
            <a:fld id="{E74516BA-FD8C-0148-A5B2-01767DF98F06}" type="datetime1">
              <a:rPr lang="en-SG" smtClean="0"/>
              <a:t>19/9/16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p:txBody>
          <a:bodyPr/>
          <a:lstStyle/>
          <a:p>
            <a:r>
              <a:rPr lang="en-US" altLang="zh-CN"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A98F62F-E924-5B4B-B09E-99492B1938D5}" type="datetime1">
              <a:rPr lang="en-SG" smtClean="0"/>
              <a:t>19/9/16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886C9C-DC18-4195-8FD5-A50AA931D419}" type="slidenum">
              <a:rPr lang="en-US" smtClean="0"/>
              <a:pPr/>
              <a:t>‹#›</a:t>
            </a:fld>
            <a:endParaRPr lang="en-US"/>
          </a:p>
        </p:txBody>
      </p:sp>
      <p:sp>
        <p:nvSpPr>
          <p:cNvPr id="6" name="Title 5"/>
          <p:cNvSpPr>
            <a:spLocks noGrp="1"/>
          </p:cNvSpPr>
          <p:nvPr>
            <p:ph type="title"/>
          </p:nvPr>
        </p:nvSpPr>
        <p:spPr/>
        <p:txBody>
          <a:bodyPr/>
          <a:lstStyle/>
          <a:p>
            <a:r>
              <a:rPr lang="en-US" altLang="zh-CN"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292687FB-561D-7D49-A10B-FFC45A76116C}" type="datetime1">
              <a:rPr lang="en-SG" smtClean="0"/>
              <a:t>19/9/16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3C406D5A-D0CE-C442-B345-23B71E6A9CD9}" type="datetime1">
              <a:rPr lang="en-SG" smtClean="0"/>
              <a:t>19/9/16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F7886C9C-DC18-4195-8FD5-A50AA931D419}" type="slidenum">
              <a:rPr lang="en-US" smtClean="0"/>
              <a:pPr/>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ltLang="zh-CN"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Drag picture to placeholder or click icon to add</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C554D1F2-ED8F-9D4A-8126-96828EAECE90}" type="datetime1">
              <a:rPr lang="en-SG" smtClean="0"/>
              <a:t>19/9/16</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altLang="zh-CN"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ltLang="zh-CN"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FB5B2D7E-435C-4C42-92A3-FD375832E96D}" type="datetime1">
              <a:rPr lang="en-SG" smtClean="0"/>
              <a:t>19/9/16</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algn="r"/>
            <a:fld id="{F7886C9C-DC18-4195-8FD5-A50AA931D419}" type="slidenum">
              <a:rPr lang="en-US" smtClean="0"/>
              <a:pPr algn="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lnSpcReduction="20000"/>
          </a:bodyPr>
          <a:lstStyle/>
          <a:p>
            <a:r>
              <a:rPr lang="en-US" altLang="zh-CN" dirty="0" smtClean="0"/>
              <a:t>Author:</a:t>
            </a:r>
            <a:r>
              <a:rPr lang="zh-CN" altLang="en-US" dirty="0" smtClean="0"/>
              <a:t> </a:t>
            </a:r>
            <a:r>
              <a:rPr lang="en-US" altLang="zh-CN" dirty="0" err="1" smtClean="0"/>
              <a:t>Lubos</a:t>
            </a:r>
            <a:r>
              <a:rPr lang="zh-CN" altLang="en-US" dirty="0" smtClean="0"/>
              <a:t> </a:t>
            </a:r>
            <a:r>
              <a:rPr lang="en-US" altLang="zh-CN" dirty="0" smtClean="0"/>
              <a:t>Pastor,</a:t>
            </a:r>
            <a:r>
              <a:rPr lang="zh-CN" altLang="en-US" dirty="0" smtClean="0"/>
              <a:t> </a:t>
            </a:r>
            <a:r>
              <a:rPr lang="en-US" altLang="zh-CN" dirty="0" smtClean="0"/>
              <a:t>Robert</a:t>
            </a:r>
            <a:r>
              <a:rPr lang="zh-CN" altLang="zh-CN" dirty="0" smtClean="0"/>
              <a:t>.</a:t>
            </a:r>
            <a:r>
              <a:rPr lang="en-US" altLang="zh-CN" dirty="0" smtClean="0"/>
              <a:t>F</a:t>
            </a:r>
            <a:r>
              <a:rPr lang="zh-CN" altLang="en-US" dirty="0" smtClean="0"/>
              <a:t> </a:t>
            </a:r>
            <a:r>
              <a:rPr lang="en-US" altLang="zh-CN" dirty="0" err="1" smtClean="0"/>
              <a:t>Stambaugh</a:t>
            </a:r>
            <a:endParaRPr lang="en-US" altLang="zh-CN" dirty="0" smtClean="0"/>
          </a:p>
          <a:p>
            <a:endParaRPr lang="en-US" dirty="0"/>
          </a:p>
          <a:p>
            <a:r>
              <a:rPr lang="en-US" dirty="0" smtClean="0"/>
              <a:t>Presenter</a:t>
            </a:r>
            <a:r>
              <a:rPr lang="en-US" altLang="zh-CN" dirty="0" smtClean="0"/>
              <a:t>:</a:t>
            </a:r>
            <a:r>
              <a:rPr lang="zh-CN" altLang="en-US" dirty="0" smtClean="0"/>
              <a:t> </a:t>
            </a:r>
            <a:r>
              <a:rPr lang="en-US" altLang="zh-CN" dirty="0" smtClean="0"/>
              <a:t>Yan</a:t>
            </a:r>
            <a:r>
              <a:rPr lang="zh-CN" altLang="en-US" dirty="0" smtClean="0"/>
              <a:t> </a:t>
            </a:r>
            <a:r>
              <a:rPr lang="en-US" altLang="zh-CN" dirty="0" err="1" smtClean="0"/>
              <a:t>Xu</a:t>
            </a:r>
            <a:endParaRPr lang="en-US" dirty="0"/>
          </a:p>
        </p:txBody>
      </p:sp>
      <p:sp>
        <p:nvSpPr>
          <p:cNvPr id="3" name="Title 2"/>
          <p:cNvSpPr>
            <a:spLocks noGrp="1"/>
          </p:cNvSpPr>
          <p:nvPr>
            <p:ph type="title"/>
          </p:nvPr>
        </p:nvSpPr>
        <p:spPr/>
        <p:txBody>
          <a:bodyPr/>
          <a:lstStyle/>
          <a:p>
            <a:r>
              <a:rPr lang="en-US" dirty="0" smtClean="0"/>
              <a:t>On the size of active management industry</a:t>
            </a:r>
            <a:endParaRPr lang="en-US" dirty="0"/>
          </a:p>
        </p:txBody>
      </p:sp>
      <p:sp>
        <p:nvSpPr>
          <p:cNvPr id="4" name="Slide Number Placeholder 3"/>
          <p:cNvSpPr>
            <a:spLocks noGrp="1"/>
          </p:cNvSpPr>
          <p:nvPr>
            <p:ph type="sldNum" sz="quarter" idx="11"/>
          </p:nvPr>
        </p:nvSpPr>
        <p:spPr/>
        <p:txBody>
          <a:bodyPr/>
          <a:lstStyle/>
          <a:p>
            <a:pPr algn="r"/>
            <a:fld id="{F7886C9C-DC18-4195-8FD5-A50AA931D419}" type="slidenum">
              <a:rPr lang="en-US" smtClean="0"/>
              <a:pPr algn="r"/>
              <a:t>1</a:t>
            </a:fld>
            <a:endParaRPr lang="en-US" dirty="0"/>
          </a:p>
        </p:txBody>
      </p:sp>
    </p:spTree>
    <p:extLst>
      <p:ext uri="{BB962C8B-B14F-4D97-AF65-F5344CB8AC3E}">
        <p14:creationId xmlns:p14="http://schemas.microsoft.com/office/powerpoint/2010/main" val="12963499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 first analyze the risk-neutral setting in which investors simply maximize expected return -- Max{E(</a:t>
            </a:r>
            <a:r>
              <a:rPr lang="en-US" dirty="0" err="1" smtClean="0"/>
              <a:t>r</a:t>
            </a:r>
            <a:r>
              <a:rPr lang="en-US" sz="1600" dirty="0" err="1" smtClean="0"/>
              <a:t>j</a:t>
            </a:r>
            <a:r>
              <a:rPr lang="en-US" dirty="0" err="1" smtClean="0"/>
              <a:t>|D</a:t>
            </a:r>
            <a:r>
              <a:rPr lang="en-US" dirty="0" smtClean="0"/>
              <a:t>)}</a:t>
            </a:r>
          </a:p>
          <a:p>
            <a:endParaRPr lang="en-US" dirty="0"/>
          </a:p>
          <a:p>
            <a:r>
              <a:rPr lang="en-US" altLang="zh-CN" dirty="0" smtClean="0"/>
              <a:t>With</a:t>
            </a:r>
            <a:r>
              <a:rPr lang="zh-CN" altLang="en-US" dirty="0" smtClean="0"/>
              <a:t> </a:t>
            </a:r>
            <a:r>
              <a:rPr lang="en-US" altLang="zh-CN" dirty="0" smtClean="0"/>
              <a:t>perfect</a:t>
            </a:r>
            <a:r>
              <a:rPr lang="zh-CN" altLang="en-US" dirty="0" smtClean="0"/>
              <a:t> </a:t>
            </a:r>
            <a:r>
              <a:rPr lang="en-US" altLang="zh-CN" dirty="0" smtClean="0"/>
              <a:t>competition</a:t>
            </a:r>
            <a:r>
              <a:rPr lang="zh-CN" altLang="en-US" dirty="0" smtClean="0"/>
              <a:t> </a:t>
            </a:r>
            <a:r>
              <a:rPr lang="en-US" altLang="zh-CN" dirty="0" smtClean="0"/>
              <a:t>among</a:t>
            </a:r>
            <a:r>
              <a:rPr lang="zh-CN" altLang="en-US" dirty="0" smtClean="0"/>
              <a:t> </a:t>
            </a:r>
            <a:r>
              <a:rPr lang="en-US" altLang="zh-CN" dirty="0" smtClean="0"/>
              <a:t>both</a:t>
            </a:r>
            <a:r>
              <a:rPr lang="zh-CN" altLang="en-US" dirty="0" smtClean="0"/>
              <a:t> </a:t>
            </a:r>
            <a:r>
              <a:rPr lang="en-US" altLang="zh-CN" dirty="0" smtClean="0"/>
              <a:t>managers</a:t>
            </a:r>
            <a:r>
              <a:rPr lang="zh-CN" altLang="en-US" dirty="0" smtClean="0"/>
              <a:t> </a:t>
            </a:r>
            <a:r>
              <a:rPr lang="en-US" altLang="zh-CN" dirty="0" smtClean="0"/>
              <a:t>and</a:t>
            </a:r>
            <a:r>
              <a:rPr lang="zh-CN" altLang="en-US" dirty="0" smtClean="0"/>
              <a:t> </a:t>
            </a:r>
            <a:r>
              <a:rPr lang="en-US" altLang="zh-CN" dirty="0" smtClean="0"/>
              <a:t>investors</a:t>
            </a:r>
            <a:r>
              <a:rPr lang="zh-CN" altLang="en-US" dirty="0" smtClean="0"/>
              <a:t> </a:t>
            </a:r>
            <a:r>
              <a:rPr lang="en-US" altLang="zh-CN" dirty="0" smtClean="0"/>
              <a:t>(M=∞,</a:t>
            </a:r>
            <a:r>
              <a:rPr lang="zh-CN" altLang="en-US" dirty="0" smtClean="0"/>
              <a:t> </a:t>
            </a:r>
            <a:r>
              <a:rPr lang="en-US" altLang="zh-CN" dirty="0" smtClean="0"/>
              <a:t>N=∞)</a:t>
            </a:r>
          </a:p>
          <a:p>
            <a:endParaRPr lang="en-US" dirty="0"/>
          </a:p>
          <a:p>
            <a:pPr lvl="1"/>
            <a:r>
              <a:rPr lang="en-US" altLang="zh-CN" dirty="0"/>
              <a:t>f</a:t>
            </a:r>
            <a:r>
              <a:rPr lang="en-US" altLang="zh-CN" dirty="0" smtClean="0"/>
              <a:t>=0</a:t>
            </a:r>
          </a:p>
          <a:p>
            <a:pPr lvl="1"/>
            <a:r>
              <a:rPr lang="zh-CN" altLang="zh-CN" dirty="0" smtClean="0"/>
              <a:t>α=</a:t>
            </a:r>
            <a:r>
              <a:rPr lang="en-US" altLang="zh-CN" dirty="0" smtClean="0"/>
              <a:t>0</a:t>
            </a:r>
          </a:p>
          <a:p>
            <a:pPr lvl="1"/>
            <a:r>
              <a:rPr lang="en-US" dirty="0" smtClean="0"/>
              <a:t>S</a:t>
            </a:r>
            <a:r>
              <a:rPr lang="en-US" altLang="zh-CN" dirty="0" smtClean="0"/>
              <a:t>/W=a/b</a:t>
            </a:r>
            <a:endParaRPr lang="en-US" dirty="0" smtClean="0"/>
          </a:p>
          <a:p>
            <a:endParaRPr lang="en-US" dirty="0"/>
          </a:p>
          <a:p>
            <a:endParaRPr lang="en-US" dirty="0"/>
          </a:p>
        </p:txBody>
      </p:sp>
      <p:sp>
        <p:nvSpPr>
          <p:cNvPr id="3" name="Title 2"/>
          <p:cNvSpPr>
            <a:spLocks noGrp="1"/>
          </p:cNvSpPr>
          <p:nvPr>
            <p:ph type="title"/>
          </p:nvPr>
        </p:nvSpPr>
        <p:spPr/>
        <p:txBody>
          <a:bodyPr/>
          <a:lstStyle/>
          <a:p>
            <a:r>
              <a:rPr lang="en-US" dirty="0" smtClean="0"/>
              <a:t>Equilibrium under risk neutrality</a:t>
            </a:r>
            <a:endParaRPr lang="en-US" dirty="0"/>
          </a:p>
        </p:txBody>
      </p:sp>
      <p:sp>
        <p:nvSpPr>
          <p:cNvPr id="4" name="Slide Number Placeholder 3"/>
          <p:cNvSpPr>
            <a:spLocks noGrp="1"/>
          </p:cNvSpPr>
          <p:nvPr>
            <p:ph type="sldNum" sz="quarter" idx="12"/>
          </p:nvPr>
        </p:nvSpPr>
        <p:spPr/>
        <p:txBody>
          <a:bodyPr/>
          <a:lstStyle/>
          <a:p>
            <a:fld id="{F7886C9C-DC18-4195-8FD5-A50AA931D419}" type="slidenum">
              <a:rPr lang="en-US" smtClean="0"/>
              <a:pPr/>
              <a:t>10</a:t>
            </a:fld>
            <a:endParaRPr lang="en-US"/>
          </a:p>
        </p:txBody>
      </p:sp>
    </p:spTree>
    <p:extLst>
      <p:ext uri="{BB962C8B-B14F-4D97-AF65-F5344CB8AC3E}">
        <p14:creationId xmlns:p14="http://schemas.microsoft.com/office/powerpoint/2010/main" val="373269926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altLang="zh-CN" dirty="0"/>
              <a:t>With</a:t>
            </a:r>
            <a:r>
              <a:rPr lang="zh-CN" altLang="en-US" dirty="0"/>
              <a:t> </a:t>
            </a:r>
            <a:r>
              <a:rPr lang="en-US" altLang="zh-CN" dirty="0"/>
              <a:t>perfect</a:t>
            </a:r>
            <a:r>
              <a:rPr lang="zh-CN" altLang="en-US" dirty="0"/>
              <a:t> </a:t>
            </a:r>
            <a:r>
              <a:rPr lang="en-US" altLang="zh-CN" dirty="0"/>
              <a:t>competition</a:t>
            </a:r>
            <a:r>
              <a:rPr lang="zh-CN" altLang="en-US" dirty="0"/>
              <a:t> </a:t>
            </a:r>
            <a:r>
              <a:rPr lang="en-US" altLang="zh-CN" dirty="0" smtClean="0"/>
              <a:t>among</a:t>
            </a:r>
            <a:r>
              <a:rPr lang="zh-CN" altLang="en-US" dirty="0" smtClean="0"/>
              <a:t> </a:t>
            </a:r>
            <a:r>
              <a:rPr lang="en-US" altLang="zh-CN" dirty="0"/>
              <a:t>managers</a:t>
            </a:r>
            <a:r>
              <a:rPr lang="zh-CN" altLang="en-US" dirty="0"/>
              <a:t> </a:t>
            </a:r>
            <a:r>
              <a:rPr lang="en-US" altLang="zh-CN" dirty="0" smtClean="0"/>
              <a:t>but only a single</a:t>
            </a:r>
            <a:r>
              <a:rPr lang="zh-CN" altLang="en-US" dirty="0" smtClean="0"/>
              <a:t> </a:t>
            </a:r>
            <a:r>
              <a:rPr lang="en-US" altLang="zh-CN" dirty="0" smtClean="0"/>
              <a:t>investor</a:t>
            </a:r>
            <a:r>
              <a:rPr lang="zh-CN" altLang="en-US" dirty="0" smtClean="0"/>
              <a:t> </a:t>
            </a:r>
            <a:r>
              <a:rPr lang="en-US" altLang="zh-CN" dirty="0"/>
              <a:t>(M=∞,</a:t>
            </a:r>
            <a:r>
              <a:rPr lang="zh-CN" altLang="en-US" dirty="0"/>
              <a:t> </a:t>
            </a:r>
            <a:r>
              <a:rPr lang="en-US" altLang="zh-CN" dirty="0"/>
              <a:t>N</a:t>
            </a:r>
            <a:r>
              <a:rPr lang="en-US" altLang="zh-CN" dirty="0" smtClean="0"/>
              <a:t>=1)</a:t>
            </a:r>
            <a:endParaRPr lang="en-US" altLang="zh-CN" dirty="0"/>
          </a:p>
          <a:p>
            <a:endParaRPr lang="en-US" dirty="0"/>
          </a:p>
          <a:p>
            <a:pPr lvl="1"/>
            <a:r>
              <a:rPr lang="en-US" altLang="zh-CN" dirty="0"/>
              <a:t>f=0</a:t>
            </a:r>
          </a:p>
          <a:p>
            <a:pPr lvl="1"/>
            <a:r>
              <a:rPr lang="zh-CN" altLang="zh-CN" dirty="0" smtClean="0"/>
              <a:t>α=</a:t>
            </a:r>
            <a:r>
              <a:rPr lang="en-US" altLang="zh-CN" dirty="0" smtClean="0"/>
              <a:t>a/2</a:t>
            </a:r>
            <a:endParaRPr lang="en-US" altLang="zh-CN" dirty="0"/>
          </a:p>
          <a:p>
            <a:pPr lvl="1"/>
            <a:r>
              <a:rPr lang="en-US" dirty="0"/>
              <a:t>S</a:t>
            </a:r>
            <a:r>
              <a:rPr lang="en-US" altLang="zh-CN" dirty="0"/>
              <a:t>/W=a</a:t>
            </a:r>
            <a:r>
              <a:rPr lang="en-US" altLang="zh-CN" dirty="0" smtClean="0"/>
              <a:t>/2b</a:t>
            </a:r>
            <a:endParaRPr lang="en-US" dirty="0"/>
          </a:p>
          <a:p>
            <a:endParaRPr lang="en-US" dirty="0" smtClean="0"/>
          </a:p>
          <a:p>
            <a:r>
              <a:rPr lang="en-US" altLang="zh-CN" dirty="0"/>
              <a:t>With</a:t>
            </a:r>
            <a:r>
              <a:rPr lang="zh-CN" altLang="en-US" dirty="0"/>
              <a:t> </a:t>
            </a:r>
            <a:r>
              <a:rPr lang="en-US" altLang="zh-CN" dirty="0"/>
              <a:t>perfect</a:t>
            </a:r>
            <a:r>
              <a:rPr lang="zh-CN" altLang="en-US" dirty="0"/>
              <a:t> </a:t>
            </a:r>
            <a:r>
              <a:rPr lang="en-US" altLang="zh-CN" dirty="0"/>
              <a:t>competition</a:t>
            </a:r>
            <a:r>
              <a:rPr lang="zh-CN" altLang="en-US" dirty="0"/>
              <a:t> </a:t>
            </a:r>
            <a:r>
              <a:rPr lang="en-US" altLang="zh-CN" dirty="0"/>
              <a:t>among</a:t>
            </a:r>
            <a:r>
              <a:rPr lang="zh-CN" altLang="en-US" dirty="0"/>
              <a:t> </a:t>
            </a:r>
            <a:r>
              <a:rPr lang="en-US" altLang="zh-CN" dirty="0" smtClean="0"/>
              <a:t>investors</a:t>
            </a:r>
            <a:r>
              <a:rPr lang="zh-CN" altLang="en-US" dirty="0" smtClean="0"/>
              <a:t> </a:t>
            </a:r>
            <a:r>
              <a:rPr lang="en-US" altLang="zh-CN" dirty="0"/>
              <a:t>but only a single</a:t>
            </a:r>
            <a:r>
              <a:rPr lang="zh-CN" altLang="en-US" dirty="0"/>
              <a:t> </a:t>
            </a:r>
            <a:r>
              <a:rPr lang="en-US" altLang="zh-CN" dirty="0" smtClean="0"/>
              <a:t>manager</a:t>
            </a:r>
            <a:r>
              <a:rPr lang="zh-CN" altLang="en-US" dirty="0" smtClean="0"/>
              <a:t> </a:t>
            </a:r>
            <a:r>
              <a:rPr lang="en-US" altLang="zh-CN" dirty="0"/>
              <a:t>(M</a:t>
            </a:r>
            <a:r>
              <a:rPr lang="en-US" altLang="zh-CN" dirty="0" smtClean="0"/>
              <a:t>=1,</a:t>
            </a:r>
            <a:r>
              <a:rPr lang="zh-CN" altLang="en-US" dirty="0" smtClean="0"/>
              <a:t> </a:t>
            </a:r>
            <a:r>
              <a:rPr lang="en-US" altLang="zh-CN" dirty="0"/>
              <a:t>N</a:t>
            </a:r>
            <a:r>
              <a:rPr lang="en-US" altLang="zh-CN" dirty="0" smtClean="0"/>
              <a:t>=</a:t>
            </a:r>
            <a:r>
              <a:rPr lang="en-US" altLang="zh-CN" dirty="0"/>
              <a:t>∞</a:t>
            </a:r>
            <a:r>
              <a:rPr lang="en-US" altLang="zh-CN" dirty="0" smtClean="0"/>
              <a:t>)</a:t>
            </a:r>
            <a:endParaRPr lang="en-US" altLang="zh-CN" dirty="0"/>
          </a:p>
          <a:p>
            <a:endParaRPr lang="en-US" dirty="0"/>
          </a:p>
          <a:p>
            <a:pPr lvl="1"/>
            <a:r>
              <a:rPr lang="en-US" altLang="zh-CN" dirty="0" smtClean="0"/>
              <a:t>F=</a:t>
            </a:r>
            <a:r>
              <a:rPr lang="en-US" altLang="zh-CN" dirty="0"/>
              <a:t>a/</a:t>
            </a:r>
            <a:r>
              <a:rPr lang="en-US" altLang="zh-CN" dirty="0" smtClean="0"/>
              <a:t>2</a:t>
            </a:r>
            <a:endParaRPr lang="en-US" altLang="zh-CN" dirty="0"/>
          </a:p>
          <a:p>
            <a:pPr lvl="1"/>
            <a:r>
              <a:rPr lang="zh-CN" altLang="zh-CN" dirty="0" smtClean="0"/>
              <a:t>α=</a:t>
            </a:r>
            <a:r>
              <a:rPr lang="en-US" altLang="zh-CN" dirty="0" smtClean="0"/>
              <a:t>0</a:t>
            </a:r>
            <a:endParaRPr lang="en-US" altLang="zh-CN" dirty="0"/>
          </a:p>
          <a:p>
            <a:pPr lvl="1"/>
            <a:r>
              <a:rPr lang="en-US" dirty="0"/>
              <a:t>S</a:t>
            </a:r>
            <a:r>
              <a:rPr lang="en-US" altLang="zh-CN" dirty="0"/>
              <a:t>/W=a</a:t>
            </a:r>
            <a:r>
              <a:rPr lang="en-US" altLang="zh-CN" dirty="0" smtClean="0"/>
              <a:t>/2b</a:t>
            </a:r>
            <a:endParaRPr lang="en-US" dirty="0"/>
          </a:p>
          <a:p>
            <a:endParaRPr lang="en-US" dirty="0" smtClean="0"/>
          </a:p>
          <a:p>
            <a:endParaRPr lang="en-US" dirty="0"/>
          </a:p>
        </p:txBody>
      </p:sp>
      <p:sp>
        <p:nvSpPr>
          <p:cNvPr id="3" name="Title 2"/>
          <p:cNvSpPr>
            <a:spLocks noGrp="1"/>
          </p:cNvSpPr>
          <p:nvPr>
            <p:ph type="title"/>
          </p:nvPr>
        </p:nvSpPr>
        <p:spPr/>
        <p:txBody>
          <a:bodyPr/>
          <a:lstStyle/>
          <a:p>
            <a:r>
              <a:rPr lang="en-US" dirty="0"/>
              <a:t>Equilibrium under risk neutrality</a:t>
            </a:r>
          </a:p>
        </p:txBody>
      </p:sp>
      <p:sp>
        <p:nvSpPr>
          <p:cNvPr id="4" name="Slide Number Placeholder 3"/>
          <p:cNvSpPr>
            <a:spLocks noGrp="1"/>
          </p:cNvSpPr>
          <p:nvPr>
            <p:ph type="sldNum" sz="quarter" idx="12"/>
          </p:nvPr>
        </p:nvSpPr>
        <p:spPr/>
        <p:txBody>
          <a:bodyPr/>
          <a:lstStyle/>
          <a:p>
            <a:fld id="{F7886C9C-DC18-4195-8FD5-A50AA931D419}" type="slidenum">
              <a:rPr lang="en-US" smtClean="0"/>
              <a:pPr/>
              <a:t>11</a:t>
            </a:fld>
            <a:endParaRPr lang="en-US"/>
          </a:p>
        </p:txBody>
      </p:sp>
    </p:spTree>
    <p:extLst>
      <p:ext uri="{BB962C8B-B14F-4D97-AF65-F5344CB8AC3E}">
        <p14:creationId xmlns:p14="http://schemas.microsoft.com/office/powerpoint/2010/main" val="349186645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We now analyze the mean-variance setting in which investors  maximize their objective function-- Max{E(</a:t>
            </a:r>
            <a:r>
              <a:rPr lang="en-US" dirty="0" err="1" smtClean="0"/>
              <a:t>r</a:t>
            </a:r>
            <a:r>
              <a:rPr lang="en-US" sz="1600" dirty="0" err="1" smtClean="0"/>
              <a:t>j</a:t>
            </a:r>
            <a:r>
              <a:rPr lang="en-US" dirty="0" err="1" smtClean="0"/>
              <a:t>|D</a:t>
            </a:r>
            <a:r>
              <a:rPr lang="en-US" dirty="0" smtClean="0"/>
              <a:t>)/</a:t>
            </a:r>
            <a:r>
              <a:rPr lang="en-US" dirty="0"/>
              <a:t>√</a:t>
            </a:r>
            <a:r>
              <a:rPr lang="en-US" dirty="0" err="1"/>
              <a:t>Var</a:t>
            </a:r>
            <a:r>
              <a:rPr lang="en-US" altLang="zh-CN" dirty="0"/>
              <a:t>(</a:t>
            </a:r>
            <a:r>
              <a:rPr lang="en-US" altLang="zh-CN" dirty="0" err="1"/>
              <a:t>r</a:t>
            </a:r>
            <a:r>
              <a:rPr lang="en-US" altLang="zh-CN" sz="1600" dirty="0" err="1"/>
              <a:t>j</a:t>
            </a:r>
            <a:r>
              <a:rPr lang="en-US" altLang="zh-CN" dirty="0" err="1"/>
              <a:t>|D</a:t>
            </a:r>
            <a:r>
              <a:rPr lang="en-US" altLang="zh-CN" dirty="0"/>
              <a:t>)</a:t>
            </a:r>
            <a:r>
              <a:rPr lang="en-US" dirty="0" smtClean="0"/>
              <a:t>}.</a:t>
            </a:r>
          </a:p>
          <a:p>
            <a:endParaRPr lang="en-US" dirty="0" smtClean="0"/>
          </a:p>
          <a:p>
            <a:r>
              <a:rPr lang="en-US" dirty="0" smtClean="0"/>
              <a:t>The below two scenarios produce the results that closely follow what we get in the risk neutral setting.</a:t>
            </a:r>
          </a:p>
          <a:p>
            <a:endParaRPr lang="en-US" dirty="0" smtClean="0"/>
          </a:p>
          <a:p>
            <a:pPr lvl="1"/>
            <a:r>
              <a:rPr lang="en-US" altLang="zh-CN" dirty="0"/>
              <a:t>With</a:t>
            </a:r>
            <a:r>
              <a:rPr lang="zh-CN" altLang="en-US" dirty="0"/>
              <a:t> </a:t>
            </a:r>
            <a:r>
              <a:rPr lang="en-US" altLang="zh-CN" dirty="0"/>
              <a:t>perfect</a:t>
            </a:r>
            <a:r>
              <a:rPr lang="zh-CN" altLang="en-US" dirty="0"/>
              <a:t> </a:t>
            </a:r>
            <a:r>
              <a:rPr lang="en-US" altLang="zh-CN" dirty="0"/>
              <a:t>competition</a:t>
            </a:r>
            <a:r>
              <a:rPr lang="zh-CN" altLang="en-US" dirty="0"/>
              <a:t> </a:t>
            </a:r>
            <a:r>
              <a:rPr lang="en-US" altLang="zh-CN" dirty="0"/>
              <a:t>among</a:t>
            </a:r>
            <a:r>
              <a:rPr lang="zh-CN" altLang="en-US" dirty="0"/>
              <a:t> </a:t>
            </a:r>
            <a:r>
              <a:rPr lang="en-US" altLang="zh-CN" dirty="0"/>
              <a:t>managers</a:t>
            </a:r>
            <a:r>
              <a:rPr lang="zh-CN" altLang="en-US" dirty="0"/>
              <a:t> </a:t>
            </a:r>
            <a:r>
              <a:rPr lang="en-US" altLang="zh-CN" dirty="0"/>
              <a:t>but only a single</a:t>
            </a:r>
            <a:r>
              <a:rPr lang="zh-CN" altLang="en-US" dirty="0"/>
              <a:t> </a:t>
            </a:r>
            <a:r>
              <a:rPr lang="en-US" altLang="zh-CN" dirty="0" smtClean="0"/>
              <a:t>investor</a:t>
            </a:r>
            <a:r>
              <a:rPr lang="zh-CN" altLang="en-US" dirty="0" smtClean="0"/>
              <a:t> </a:t>
            </a:r>
            <a:r>
              <a:rPr lang="en-US" altLang="zh-CN" dirty="0"/>
              <a:t>(M=∞,</a:t>
            </a:r>
            <a:r>
              <a:rPr lang="zh-CN" altLang="en-US" dirty="0"/>
              <a:t> </a:t>
            </a:r>
            <a:r>
              <a:rPr lang="en-US" altLang="zh-CN" dirty="0"/>
              <a:t>N=1</a:t>
            </a:r>
            <a:r>
              <a:rPr lang="en-US" altLang="zh-CN" dirty="0" smtClean="0"/>
              <a:t>)</a:t>
            </a:r>
            <a:endParaRPr lang="en-US" dirty="0"/>
          </a:p>
          <a:p>
            <a:pPr lvl="1"/>
            <a:r>
              <a:rPr lang="en-US" altLang="zh-CN" dirty="0"/>
              <a:t>With</a:t>
            </a:r>
            <a:r>
              <a:rPr lang="zh-CN" altLang="en-US" dirty="0"/>
              <a:t> </a:t>
            </a:r>
            <a:r>
              <a:rPr lang="en-US" altLang="zh-CN" dirty="0"/>
              <a:t>perfect</a:t>
            </a:r>
            <a:r>
              <a:rPr lang="zh-CN" altLang="en-US" dirty="0"/>
              <a:t> </a:t>
            </a:r>
            <a:r>
              <a:rPr lang="en-US" altLang="zh-CN" dirty="0"/>
              <a:t>competition</a:t>
            </a:r>
            <a:r>
              <a:rPr lang="zh-CN" altLang="en-US" dirty="0"/>
              <a:t> </a:t>
            </a:r>
            <a:r>
              <a:rPr lang="en-US" altLang="zh-CN" dirty="0"/>
              <a:t>among</a:t>
            </a:r>
            <a:r>
              <a:rPr lang="zh-CN" altLang="en-US" dirty="0"/>
              <a:t> </a:t>
            </a:r>
            <a:r>
              <a:rPr lang="en-US" altLang="zh-CN" dirty="0"/>
              <a:t>investors</a:t>
            </a:r>
            <a:r>
              <a:rPr lang="zh-CN" altLang="en-US" dirty="0"/>
              <a:t> </a:t>
            </a:r>
            <a:r>
              <a:rPr lang="en-US" altLang="zh-CN" dirty="0"/>
              <a:t>but only a single</a:t>
            </a:r>
            <a:r>
              <a:rPr lang="zh-CN" altLang="en-US" dirty="0"/>
              <a:t> </a:t>
            </a:r>
            <a:r>
              <a:rPr lang="en-US" altLang="zh-CN" dirty="0"/>
              <a:t>manager</a:t>
            </a:r>
            <a:r>
              <a:rPr lang="zh-CN" altLang="en-US" dirty="0"/>
              <a:t> </a:t>
            </a:r>
            <a:r>
              <a:rPr lang="en-US" altLang="zh-CN" dirty="0"/>
              <a:t>(M=1,</a:t>
            </a:r>
            <a:r>
              <a:rPr lang="zh-CN" altLang="en-US" dirty="0"/>
              <a:t> </a:t>
            </a:r>
            <a:r>
              <a:rPr lang="en-US" altLang="zh-CN" dirty="0"/>
              <a:t>N=∞</a:t>
            </a:r>
            <a:r>
              <a:rPr lang="en-US" altLang="zh-CN" dirty="0" smtClean="0"/>
              <a:t>)</a:t>
            </a:r>
          </a:p>
          <a:p>
            <a:pPr lvl="1"/>
            <a:endParaRPr lang="en-US" altLang="zh-CN" dirty="0" smtClean="0"/>
          </a:p>
          <a:p>
            <a:r>
              <a:rPr lang="en-US" altLang="zh-CN" dirty="0" smtClean="0"/>
              <a:t>In these two scenarios, S/W is only about half as large as its fully competitive value.</a:t>
            </a:r>
            <a:endParaRPr lang="en-US" altLang="zh-CN" dirty="0"/>
          </a:p>
          <a:p>
            <a:endParaRPr lang="en-US" dirty="0"/>
          </a:p>
          <a:p>
            <a:endParaRPr lang="en-US" dirty="0"/>
          </a:p>
          <a:p>
            <a:endParaRPr lang="en-US" dirty="0" smtClean="0"/>
          </a:p>
          <a:p>
            <a:endParaRPr lang="en-US" dirty="0"/>
          </a:p>
        </p:txBody>
      </p:sp>
      <p:sp>
        <p:nvSpPr>
          <p:cNvPr id="3" name="Title 2"/>
          <p:cNvSpPr>
            <a:spLocks noGrp="1"/>
          </p:cNvSpPr>
          <p:nvPr>
            <p:ph type="title"/>
          </p:nvPr>
        </p:nvSpPr>
        <p:spPr/>
        <p:txBody>
          <a:bodyPr/>
          <a:lstStyle/>
          <a:p>
            <a:r>
              <a:rPr lang="en-US" dirty="0" smtClean="0"/>
              <a:t>Equilibrium in the mean-variance setting</a:t>
            </a:r>
            <a:endParaRPr lang="en-US" dirty="0"/>
          </a:p>
        </p:txBody>
      </p:sp>
      <p:sp>
        <p:nvSpPr>
          <p:cNvPr id="4" name="Slide Number Placeholder 3"/>
          <p:cNvSpPr>
            <a:spLocks noGrp="1"/>
          </p:cNvSpPr>
          <p:nvPr>
            <p:ph type="sldNum" sz="quarter" idx="12"/>
          </p:nvPr>
        </p:nvSpPr>
        <p:spPr/>
        <p:txBody>
          <a:bodyPr/>
          <a:lstStyle/>
          <a:p>
            <a:fld id="{F7886C9C-DC18-4195-8FD5-A50AA931D419}" type="slidenum">
              <a:rPr lang="en-US" smtClean="0"/>
              <a:pPr/>
              <a:t>12</a:t>
            </a:fld>
            <a:endParaRPr lang="en-US"/>
          </a:p>
        </p:txBody>
      </p:sp>
    </p:spTree>
    <p:extLst>
      <p:ext uri="{BB962C8B-B14F-4D97-AF65-F5344CB8AC3E}">
        <p14:creationId xmlns:p14="http://schemas.microsoft.com/office/powerpoint/2010/main" val="321015470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Under the above 2 scenarios, they require numerical solutions, whereas under the fully competitive case the result can be computed analytically.</a:t>
            </a:r>
          </a:p>
          <a:p>
            <a:endParaRPr lang="en-US" dirty="0"/>
          </a:p>
          <a:p>
            <a:r>
              <a:rPr lang="en-US" dirty="0" smtClean="0"/>
              <a:t>We focus on the fully competitive case</a:t>
            </a:r>
          </a:p>
          <a:p>
            <a:endParaRPr lang="en-US" dirty="0" smtClean="0"/>
          </a:p>
          <a:p>
            <a:pPr lvl="1"/>
            <a:r>
              <a:rPr lang="en-US" dirty="0" smtClean="0"/>
              <a:t>0=a-</a:t>
            </a:r>
            <a:r>
              <a:rPr lang="en-US" altLang="zh-CN" dirty="0" smtClean="0"/>
              <a:t>(</a:t>
            </a:r>
            <a:r>
              <a:rPr lang="en-US" dirty="0" smtClean="0"/>
              <a:t>S/W</a:t>
            </a:r>
            <a:r>
              <a:rPr lang="en-US" altLang="zh-CN" dirty="0" smtClean="0"/>
              <a:t>)</a:t>
            </a:r>
            <a:r>
              <a:rPr lang="en-US" dirty="0" smtClean="0"/>
              <a:t>[b+(σ</a:t>
            </a:r>
            <a:r>
              <a:rPr lang="en-US" altLang="zh-CN" baseline="-25000" dirty="0" smtClean="0"/>
              <a:t>a</a:t>
            </a:r>
            <a:r>
              <a:rPr lang="en-US" altLang="zh-CN" baseline="30000" dirty="0" smtClean="0"/>
              <a:t>2</a:t>
            </a:r>
            <a:r>
              <a:rPr lang="en-US" dirty="0" smtClean="0"/>
              <a:t>+σ</a:t>
            </a:r>
            <a:r>
              <a:rPr lang="en-US" altLang="zh-CN" baseline="-25000" dirty="0"/>
              <a:t>x</a:t>
            </a:r>
            <a:r>
              <a:rPr lang="en-US" altLang="zh-CN" baseline="30000" dirty="0" smtClean="0"/>
              <a:t>2</a:t>
            </a:r>
            <a:r>
              <a:rPr lang="en-US" dirty="0" smtClean="0"/>
              <a:t>)]+(S/W)</a:t>
            </a:r>
            <a:r>
              <a:rPr lang="en-US" altLang="zh-CN" baseline="30000" dirty="0" smtClean="0"/>
              <a:t>2</a:t>
            </a:r>
            <a:r>
              <a:rPr lang="en-US" dirty="0" smtClean="0"/>
              <a:t>2γσ</a:t>
            </a:r>
            <a:r>
              <a:rPr lang="en-US" baseline="-25000" dirty="0" smtClean="0"/>
              <a:t>ab</a:t>
            </a:r>
            <a:r>
              <a:rPr lang="en-US" altLang="zh-CN" dirty="0" smtClean="0"/>
              <a:t>-(S/W)</a:t>
            </a:r>
            <a:r>
              <a:rPr lang="en-US" altLang="zh-CN" baseline="30000" dirty="0" smtClean="0"/>
              <a:t>3</a:t>
            </a:r>
            <a:r>
              <a:rPr lang="en-US" dirty="0" smtClean="0"/>
              <a:t>γσ</a:t>
            </a:r>
            <a:r>
              <a:rPr lang="en-US" baseline="-25000" dirty="0" smtClean="0"/>
              <a:t>b</a:t>
            </a:r>
            <a:r>
              <a:rPr lang="en-US" altLang="zh-CN" baseline="30000" dirty="0" smtClean="0"/>
              <a:t>2</a:t>
            </a:r>
          </a:p>
          <a:p>
            <a:endParaRPr lang="en-US" altLang="zh-CN" baseline="30000" dirty="0"/>
          </a:p>
          <a:p>
            <a:r>
              <a:rPr lang="en-US" altLang="zh-CN" dirty="0" smtClean="0"/>
              <a:t>Solution to the above equation is </a:t>
            </a:r>
          </a:p>
          <a:p>
            <a:endParaRPr lang="en-US" baseline="30000" dirty="0" smtClean="0"/>
          </a:p>
          <a:p>
            <a:pPr lvl="1"/>
            <a:r>
              <a:rPr lang="en-US" dirty="0" smtClean="0"/>
              <a:t>S/W=a/[</a:t>
            </a:r>
            <a:r>
              <a:rPr lang="en-US" dirty="0" err="1" smtClean="0"/>
              <a:t>b+γ</a:t>
            </a:r>
            <a:r>
              <a:rPr lang="en-US" dirty="0" smtClean="0"/>
              <a:t>(</a:t>
            </a:r>
            <a:r>
              <a:rPr lang="en-US" dirty="0"/>
              <a:t>σ</a:t>
            </a:r>
            <a:r>
              <a:rPr lang="en-US" altLang="zh-CN" baseline="-25000" dirty="0"/>
              <a:t>a</a:t>
            </a:r>
            <a:r>
              <a:rPr lang="en-US" altLang="zh-CN" baseline="30000" dirty="0"/>
              <a:t>2</a:t>
            </a:r>
            <a:r>
              <a:rPr lang="en-US" dirty="0"/>
              <a:t>+σ</a:t>
            </a:r>
            <a:r>
              <a:rPr lang="en-US" altLang="zh-CN" baseline="-25000" dirty="0"/>
              <a:t>x</a:t>
            </a:r>
            <a:r>
              <a:rPr lang="en-US" altLang="zh-CN" baseline="30000" dirty="0"/>
              <a:t>2</a:t>
            </a:r>
            <a:r>
              <a:rPr lang="en-US" dirty="0" smtClean="0"/>
              <a:t>)]</a:t>
            </a:r>
          </a:p>
          <a:p>
            <a:pPr lvl="1"/>
            <a:endParaRPr lang="en-US" dirty="0"/>
          </a:p>
          <a:p>
            <a:pPr lvl="1"/>
            <a:r>
              <a:rPr lang="en-US" dirty="0" smtClean="0"/>
              <a:t>α=a[</a:t>
            </a:r>
            <a:r>
              <a:rPr lang="en-US" dirty="0" err="1" smtClean="0"/>
              <a:t>γ</a:t>
            </a:r>
            <a:r>
              <a:rPr lang="en-US" dirty="0" smtClean="0"/>
              <a:t>(</a:t>
            </a:r>
            <a:r>
              <a:rPr lang="en-US" dirty="0"/>
              <a:t>σ</a:t>
            </a:r>
            <a:r>
              <a:rPr lang="en-US" altLang="zh-CN" baseline="-25000" dirty="0"/>
              <a:t>a</a:t>
            </a:r>
            <a:r>
              <a:rPr lang="en-US" altLang="zh-CN" baseline="30000" dirty="0"/>
              <a:t>2</a:t>
            </a:r>
            <a:r>
              <a:rPr lang="en-US" dirty="0"/>
              <a:t>+σ</a:t>
            </a:r>
            <a:r>
              <a:rPr lang="en-US" altLang="zh-CN" baseline="-25000" dirty="0"/>
              <a:t>x</a:t>
            </a:r>
            <a:r>
              <a:rPr lang="en-US" altLang="zh-CN" baseline="30000" dirty="0"/>
              <a:t>2</a:t>
            </a:r>
            <a:r>
              <a:rPr lang="en-US" dirty="0" smtClean="0"/>
              <a:t>)</a:t>
            </a:r>
            <a:r>
              <a:rPr lang="en-US" altLang="zh-CN" dirty="0" smtClean="0"/>
              <a:t>/(</a:t>
            </a:r>
            <a:r>
              <a:rPr lang="en-US" dirty="0" err="1" smtClean="0"/>
              <a:t>b</a:t>
            </a:r>
            <a:r>
              <a:rPr lang="en-US" dirty="0" err="1"/>
              <a:t>+γ</a:t>
            </a:r>
            <a:r>
              <a:rPr lang="en-US" dirty="0"/>
              <a:t>(σ</a:t>
            </a:r>
            <a:r>
              <a:rPr lang="en-US" altLang="zh-CN" baseline="-25000" dirty="0"/>
              <a:t>a</a:t>
            </a:r>
            <a:r>
              <a:rPr lang="en-US" altLang="zh-CN" baseline="30000" dirty="0"/>
              <a:t>2</a:t>
            </a:r>
            <a:r>
              <a:rPr lang="en-US" dirty="0"/>
              <a:t>+σ</a:t>
            </a:r>
            <a:r>
              <a:rPr lang="en-US" altLang="zh-CN" baseline="-25000" dirty="0"/>
              <a:t>x</a:t>
            </a:r>
            <a:r>
              <a:rPr lang="en-US" altLang="zh-CN" baseline="30000" dirty="0"/>
              <a:t>2</a:t>
            </a:r>
            <a:r>
              <a:rPr lang="en-US" altLang="zh-CN" dirty="0" smtClean="0"/>
              <a:t>))</a:t>
            </a:r>
            <a:r>
              <a:rPr lang="en-US" dirty="0" smtClean="0"/>
              <a:t>]</a:t>
            </a:r>
            <a:endParaRPr lang="en-US" dirty="0"/>
          </a:p>
        </p:txBody>
      </p:sp>
      <p:sp>
        <p:nvSpPr>
          <p:cNvPr id="3" name="Title 2"/>
          <p:cNvSpPr>
            <a:spLocks noGrp="1"/>
          </p:cNvSpPr>
          <p:nvPr>
            <p:ph type="title"/>
          </p:nvPr>
        </p:nvSpPr>
        <p:spPr/>
        <p:txBody>
          <a:bodyPr/>
          <a:lstStyle/>
          <a:p>
            <a:r>
              <a:rPr lang="en-US" dirty="0"/>
              <a:t>Equilibrium in the mean-variance setting</a:t>
            </a:r>
          </a:p>
        </p:txBody>
      </p:sp>
      <p:sp>
        <p:nvSpPr>
          <p:cNvPr id="4" name="Slide Number Placeholder 3"/>
          <p:cNvSpPr>
            <a:spLocks noGrp="1"/>
          </p:cNvSpPr>
          <p:nvPr>
            <p:ph type="sldNum" sz="quarter" idx="12"/>
          </p:nvPr>
        </p:nvSpPr>
        <p:spPr/>
        <p:txBody>
          <a:bodyPr/>
          <a:lstStyle/>
          <a:p>
            <a:fld id="{F7886C9C-DC18-4195-8FD5-A50AA931D419}" type="slidenum">
              <a:rPr lang="en-US" smtClean="0"/>
              <a:pPr/>
              <a:t>13</a:t>
            </a:fld>
            <a:endParaRPr lang="en-US"/>
          </a:p>
        </p:txBody>
      </p:sp>
    </p:spTree>
    <p:extLst>
      <p:ext uri="{BB962C8B-B14F-4D97-AF65-F5344CB8AC3E}">
        <p14:creationId xmlns:p14="http://schemas.microsoft.com/office/powerpoint/2010/main" val="81487294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S/W=a/[</a:t>
            </a:r>
            <a:r>
              <a:rPr lang="en-US" dirty="0" err="1"/>
              <a:t>b+γ</a:t>
            </a:r>
            <a:r>
              <a:rPr lang="en-US" dirty="0"/>
              <a:t>(σ</a:t>
            </a:r>
            <a:r>
              <a:rPr lang="en-US" altLang="zh-CN" baseline="-25000" dirty="0"/>
              <a:t>a</a:t>
            </a:r>
            <a:r>
              <a:rPr lang="en-US" altLang="zh-CN" baseline="30000" dirty="0"/>
              <a:t>2</a:t>
            </a:r>
            <a:r>
              <a:rPr lang="en-US" dirty="0"/>
              <a:t>+σ</a:t>
            </a:r>
            <a:r>
              <a:rPr lang="en-US" altLang="zh-CN" baseline="-25000" dirty="0"/>
              <a:t>x</a:t>
            </a:r>
            <a:r>
              <a:rPr lang="en-US" altLang="zh-CN" baseline="30000" dirty="0"/>
              <a:t>2</a:t>
            </a:r>
            <a:r>
              <a:rPr lang="en-US" dirty="0"/>
              <a:t>)]</a:t>
            </a:r>
          </a:p>
          <a:p>
            <a:endParaRPr lang="en-US" dirty="0" smtClean="0"/>
          </a:p>
          <a:p>
            <a:r>
              <a:rPr lang="en-US" altLang="zh-CN" dirty="0"/>
              <a:t>G</a:t>
            </a:r>
            <a:r>
              <a:rPr lang="en-US" altLang="zh-CN" dirty="0" smtClean="0"/>
              <a:t>reater</a:t>
            </a:r>
            <a:r>
              <a:rPr lang="zh-CN" altLang="en-US" dirty="0" smtClean="0"/>
              <a:t> </a:t>
            </a:r>
            <a:r>
              <a:rPr lang="en-US" altLang="zh-CN" dirty="0" smtClean="0"/>
              <a:t>profitability</a:t>
            </a:r>
            <a:r>
              <a:rPr lang="zh-CN" altLang="en-US" dirty="0" smtClean="0"/>
              <a:t> </a:t>
            </a:r>
            <a:r>
              <a:rPr lang="en-US" altLang="zh-CN" dirty="0" smtClean="0"/>
              <a:t>of</a:t>
            </a:r>
            <a:r>
              <a:rPr lang="zh-CN" altLang="en-US" dirty="0" smtClean="0"/>
              <a:t> </a:t>
            </a:r>
            <a:r>
              <a:rPr lang="en-US" altLang="zh-CN" dirty="0" smtClean="0"/>
              <a:t>the</a:t>
            </a:r>
            <a:r>
              <a:rPr lang="zh-CN" altLang="en-US" dirty="0" smtClean="0"/>
              <a:t> </a:t>
            </a:r>
            <a:r>
              <a:rPr lang="en-US" altLang="zh-CN" dirty="0" smtClean="0"/>
              <a:t>first</a:t>
            </a:r>
            <a:r>
              <a:rPr lang="zh-CN" altLang="en-US" dirty="0" smtClean="0"/>
              <a:t> </a:t>
            </a:r>
            <a:r>
              <a:rPr lang="en-US" altLang="zh-CN" dirty="0" smtClean="0"/>
              <a:t>dollar</a:t>
            </a:r>
            <a:r>
              <a:rPr lang="zh-CN" altLang="en-US" dirty="0" smtClean="0"/>
              <a:t> </a:t>
            </a:r>
            <a:r>
              <a:rPr lang="en-US" altLang="zh-CN" dirty="0" smtClean="0"/>
              <a:t>(higher</a:t>
            </a:r>
            <a:r>
              <a:rPr lang="zh-CN" altLang="en-US" dirty="0" smtClean="0"/>
              <a:t> </a:t>
            </a:r>
            <a:r>
              <a:rPr lang="en-US" altLang="zh-CN" dirty="0" smtClean="0"/>
              <a:t>a)</a:t>
            </a:r>
            <a:r>
              <a:rPr lang="zh-CN" altLang="en-US" dirty="0" smtClean="0"/>
              <a:t> </a:t>
            </a:r>
            <a:r>
              <a:rPr lang="en-US" altLang="zh-CN" dirty="0" smtClean="0"/>
              <a:t>makes</a:t>
            </a:r>
            <a:r>
              <a:rPr lang="zh-CN" altLang="en-US" dirty="0" smtClean="0"/>
              <a:t> </a:t>
            </a:r>
            <a:r>
              <a:rPr lang="en-US" altLang="zh-CN" dirty="0" smtClean="0"/>
              <a:t>the</a:t>
            </a:r>
            <a:r>
              <a:rPr lang="zh-CN" altLang="en-US" dirty="0" smtClean="0"/>
              <a:t> </a:t>
            </a:r>
            <a:r>
              <a:rPr lang="en-US" altLang="zh-CN" dirty="0" smtClean="0"/>
              <a:t>industry</a:t>
            </a:r>
            <a:r>
              <a:rPr lang="zh-CN" altLang="en-US" dirty="0" smtClean="0"/>
              <a:t> </a:t>
            </a:r>
            <a:r>
              <a:rPr lang="en-US" altLang="zh-CN" dirty="0" smtClean="0"/>
              <a:t>larger.</a:t>
            </a:r>
          </a:p>
          <a:p>
            <a:endParaRPr lang="en-US" dirty="0"/>
          </a:p>
          <a:p>
            <a:r>
              <a:rPr lang="en-US" dirty="0" smtClean="0"/>
              <a:t>Strongly</a:t>
            </a:r>
            <a:r>
              <a:rPr lang="zh-CN" altLang="en-US" dirty="0" smtClean="0"/>
              <a:t> </a:t>
            </a:r>
            <a:r>
              <a:rPr lang="en-US" altLang="zh-CN" dirty="0" smtClean="0"/>
              <a:t>decreasing</a:t>
            </a:r>
            <a:r>
              <a:rPr lang="zh-CN" altLang="en-US" dirty="0" smtClean="0"/>
              <a:t> </a:t>
            </a:r>
            <a:r>
              <a:rPr lang="en-US" altLang="zh-CN" dirty="0" smtClean="0"/>
              <a:t>returns</a:t>
            </a:r>
            <a:r>
              <a:rPr lang="zh-CN" altLang="en-US" dirty="0" smtClean="0"/>
              <a:t> </a:t>
            </a:r>
            <a:r>
              <a:rPr lang="en-US" altLang="zh-CN" dirty="0" smtClean="0"/>
              <a:t>to</a:t>
            </a:r>
            <a:r>
              <a:rPr lang="zh-CN" altLang="en-US" dirty="0" smtClean="0"/>
              <a:t> </a:t>
            </a:r>
            <a:r>
              <a:rPr lang="en-US" altLang="zh-CN" dirty="0" smtClean="0"/>
              <a:t>scale</a:t>
            </a:r>
            <a:r>
              <a:rPr lang="zh-CN" altLang="en-US" dirty="0" smtClean="0"/>
              <a:t> </a:t>
            </a:r>
            <a:r>
              <a:rPr lang="en-US" altLang="zh-CN" dirty="0" smtClean="0"/>
              <a:t>(higher</a:t>
            </a:r>
            <a:r>
              <a:rPr lang="zh-CN" altLang="en-US" dirty="0" smtClean="0"/>
              <a:t> </a:t>
            </a:r>
            <a:r>
              <a:rPr lang="en-US" altLang="zh-CN" dirty="0" smtClean="0"/>
              <a:t>b)</a:t>
            </a:r>
            <a:r>
              <a:rPr lang="zh-CN" altLang="en-US" dirty="0" smtClean="0"/>
              <a:t> </a:t>
            </a:r>
            <a:r>
              <a:rPr lang="en-US" altLang="zh-CN" dirty="0" smtClean="0"/>
              <a:t>makes</a:t>
            </a:r>
            <a:r>
              <a:rPr lang="zh-CN" altLang="en-US" dirty="0" smtClean="0"/>
              <a:t> </a:t>
            </a:r>
            <a:r>
              <a:rPr lang="en-US" altLang="zh-CN" dirty="0" smtClean="0"/>
              <a:t>the</a:t>
            </a:r>
            <a:r>
              <a:rPr lang="zh-CN" altLang="en-US" dirty="0" smtClean="0"/>
              <a:t> </a:t>
            </a:r>
            <a:r>
              <a:rPr lang="en-US" altLang="zh-CN" dirty="0" smtClean="0"/>
              <a:t>industry</a:t>
            </a:r>
            <a:r>
              <a:rPr lang="zh-CN" altLang="en-US" dirty="0" smtClean="0"/>
              <a:t> </a:t>
            </a:r>
            <a:r>
              <a:rPr lang="en-US" altLang="zh-CN" dirty="0" smtClean="0"/>
              <a:t>smaller.</a:t>
            </a:r>
          </a:p>
          <a:p>
            <a:endParaRPr lang="en-US" dirty="0"/>
          </a:p>
          <a:p>
            <a:r>
              <a:rPr lang="en-US" dirty="0" smtClean="0"/>
              <a:t>Greater</a:t>
            </a:r>
            <a:r>
              <a:rPr lang="zh-CN" altLang="en-US" dirty="0" smtClean="0"/>
              <a:t> </a:t>
            </a:r>
            <a:r>
              <a:rPr lang="en-US" altLang="zh-CN" dirty="0" smtClean="0"/>
              <a:t>uncertainty</a:t>
            </a:r>
            <a:r>
              <a:rPr lang="zh-CN" altLang="en-US" dirty="0" smtClean="0"/>
              <a:t> </a:t>
            </a:r>
            <a:r>
              <a:rPr lang="en-US" altLang="zh-CN" dirty="0" smtClean="0"/>
              <a:t>about</a:t>
            </a:r>
            <a:r>
              <a:rPr lang="zh-CN" altLang="en-US" dirty="0" smtClean="0"/>
              <a:t> α </a:t>
            </a:r>
            <a:r>
              <a:rPr lang="en-US" altLang="zh-CN" dirty="0" smtClean="0"/>
              <a:t>and</a:t>
            </a:r>
            <a:r>
              <a:rPr lang="zh-CN" altLang="en-US" dirty="0" smtClean="0"/>
              <a:t> </a:t>
            </a:r>
            <a:r>
              <a:rPr lang="en-US" altLang="zh-CN" dirty="0" smtClean="0"/>
              <a:t>x</a:t>
            </a:r>
            <a:r>
              <a:rPr lang="zh-CN" altLang="en-US" dirty="0" smtClean="0"/>
              <a:t> </a:t>
            </a:r>
            <a:r>
              <a:rPr lang="en-US" altLang="zh-CN" dirty="0" smtClean="0"/>
              <a:t>make</a:t>
            </a:r>
            <a:r>
              <a:rPr lang="zh-CN" altLang="en-US" dirty="0" smtClean="0"/>
              <a:t> </a:t>
            </a:r>
            <a:r>
              <a:rPr lang="en-US" altLang="zh-CN" dirty="0" smtClean="0"/>
              <a:t>the</a:t>
            </a:r>
            <a:r>
              <a:rPr lang="zh-CN" altLang="en-US" dirty="0" smtClean="0"/>
              <a:t> </a:t>
            </a:r>
            <a:r>
              <a:rPr lang="en-US" altLang="zh-CN" dirty="0" smtClean="0"/>
              <a:t>industry</a:t>
            </a:r>
            <a:r>
              <a:rPr lang="zh-CN" altLang="en-US" dirty="0" smtClean="0"/>
              <a:t> </a:t>
            </a:r>
            <a:r>
              <a:rPr lang="en-US" altLang="zh-CN" dirty="0" smtClean="0"/>
              <a:t>smaller.</a:t>
            </a:r>
            <a:endParaRPr lang="en-US" dirty="0"/>
          </a:p>
        </p:txBody>
      </p:sp>
      <p:sp>
        <p:nvSpPr>
          <p:cNvPr id="3" name="Title 2"/>
          <p:cNvSpPr>
            <a:spLocks noGrp="1"/>
          </p:cNvSpPr>
          <p:nvPr>
            <p:ph type="title"/>
          </p:nvPr>
        </p:nvSpPr>
        <p:spPr/>
        <p:txBody>
          <a:bodyPr/>
          <a:lstStyle/>
          <a:p>
            <a:r>
              <a:rPr lang="en-US" dirty="0"/>
              <a:t>Equilibrium in the mean-variance setting</a:t>
            </a:r>
          </a:p>
        </p:txBody>
      </p:sp>
      <p:sp>
        <p:nvSpPr>
          <p:cNvPr id="4" name="Slide Number Placeholder 3"/>
          <p:cNvSpPr>
            <a:spLocks noGrp="1"/>
          </p:cNvSpPr>
          <p:nvPr>
            <p:ph type="sldNum" sz="quarter" idx="12"/>
          </p:nvPr>
        </p:nvSpPr>
        <p:spPr/>
        <p:txBody>
          <a:bodyPr/>
          <a:lstStyle/>
          <a:p>
            <a:fld id="{F7886C9C-DC18-4195-8FD5-A50AA931D419}" type="slidenum">
              <a:rPr lang="en-US" smtClean="0"/>
              <a:pPr/>
              <a:t>14</a:t>
            </a:fld>
            <a:endParaRPr lang="en-US"/>
          </a:p>
        </p:txBody>
      </p:sp>
    </p:spTree>
    <p:extLst>
      <p:ext uri="{BB962C8B-B14F-4D97-AF65-F5344CB8AC3E}">
        <p14:creationId xmlns:p14="http://schemas.microsoft.com/office/powerpoint/2010/main" val="328530699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SG" dirty="0"/>
              <a:t>We </a:t>
            </a:r>
            <a:r>
              <a:rPr lang="en-SG" dirty="0" smtClean="0"/>
              <a:t>specify </a:t>
            </a:r>
            <a:r>
              <a:rPr lang="en-SG" dirty="0"/>
              <a:t>a small (1 percent) prior probability of a </a:t>
            </a:r>
            <a:r>
              <a:rPr lang="en-SG" dirty="0" smtClean="0"/>
              <a:t>&lt;0.</a:t>
            </a:r>
          </a:p>
          <a:p>
            <a:endParaRPr lang="en-SG" dirty="0"/>
          </a:p>
          <a:p>
            <a:r>
              <a:rPr lang="en-SG" dirty="0" smtClean="0"/>
              <a:t>If </a:t>
            </a:r>
            <a:r>
              <a:rPr lang="en-SG" dirty="0"/>
              <a:t>no money were invested in active management, some opportunities to outperform passive benchmarks would likely exist, so the initial active investment would almost certainly have a positive expected benchmark-adjusted return. </a:t>
            </a:r>
          </a:p>
          <a:p>
            <a:endParaRPr lang="en-SG" dirty="0" smtClean="0"/>
          </a:p>
          <a:p>
            <a:r>
              <a:rPr lang="en-SG" dirty="0" smtClean="0"/>
              <a:t>Our prior belief about returns to scale is that it is decreasing at an uncertain rate, and thus we specify prior means of b equals 0.1.</a:t>
            </a:r>
            <a:endParaRPr lang="en-SG" dirty="0"/>
          </a:p>
          <a:p>
            <a:endParaRPr lang="en-SG" dirty="0"/>
          </a:p>
          <a:p>
            <a:endParaRPr lang="en-US" dirty="0"/>
          </a:p>
        </p:txBody>
      </p:sp>
      <p:sp>
        <p:nvSpPr>
          <p:cNvPr id="3" name="Title 2"/>
          <p:cNvSpPr>
            <a:spLocks noGrp="1"/>
          </p:cNvSpPr>
          <p:nvPr>
            <p:ph type="title"/>
          </p:nvPr>
        </p:nvSpPr>
        <p:spPr/>
        <p:txBody>
          <a:bodyPr/>
          <a:lstStyle/>
          <a:p>
            <a:r>
              <a:rPr lang="en-US" dirty="0"/>
              <a:t>Prior &amp; posterior belief - prior</a:t>
            </a:r>
          </a:p>
        </p:txBody>
      </p:sp>
      <p:sp>
        <p:nvSpPr>
          <p:cNvPr id="5" name="Slide Number Placeholder 4"/>
          <p:cNvSpPr>
            <a:spLocks noGrp="1"/>
          </p:cNvSpPr>
          <p:nvPr>
            <p:ph type="sldNum" sz="quarter" idx="12"/>
          </p:nvPr>
        </p:nvSpPr>
        <p:spPr/>
        <p:txBody>
          <a:bodyPr/>
          <a:lstStyle/>
          <a:p>
            <a:fld id="{F7886C9C-DC18-4195-8FD5-A50AA931D419}" type="slidenum">
              <a:rPr lang="en-US" smtClean="0"/>
              <a:pPr/>
              <a:t>15</a:t>
            </a:fld>
            <a:endParaRPr lang="en-US"/>
          </a:p>
        </p:txBody>
      </p:sp>
    </p:spTree>
    <p:extLst>
      <p:ext uri="{BB962C8B-B14F-4D97-AF65-F5344CB8AC3E}">
        <p14:creationId xmlns:p14="http://schemas.microsoft.com/office/powerpoint/2010/main" val="108619317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Use mutual funds data compiled by </a:t>
            </a:r>
            <a:r>
              <a:rPr lang="en-US" dirty="0" err="1" smtClean="0"/>
              <a:t>Fama</a:t>
            </a:r>
            <a:r>
              <a:rPr lang="en-US" dirty="0" smtClean="0"/>
              <a:t> and French (2010) from 1963 to 2006.</a:t>
            </a:r>
          </a:p>
          <a:p>
            <a:endParaRPr lang="en-US" dirty="0" smtClean="0"/>
          </a:p>
          <a:p>
            <a:r>
              <a:rPr lang="en-US" dirty="0" smtClean="0"/>
              <a:t>Although active asset management industry includes not only mutual funds but also defined-benefit pension funds, the availability of long series of reliable historical data is limited.</a:t>
            </a:r>
          </a:p>
          <a:p>
            <a:endParaRPr lang="en-US" dirty="0"/>
          </a:p>
          <a:p>
            <a:r>
              <a:rPr lang="en-US" dirty="0" smtClean="0"/>
              <a:t>Therefore we view mutual fund data as a reasonable representation of active management industry as a whole.</a:t>
            </a:r>
          </a:p>
          <a:p>
            <a:pPr marL="45720" indent="0">
              <a:buNone/>
            </a:pPr>
            <a:endParaRPr lang="en-US" dirty="0"/>
          </a:p>
        </p:txBody>
      </p:sp>
      <p:sp>
        <p:nvSpPr>
          <p:cNvPr id="3" name="Title 2"/>
          <p:cNvSpPr>
            <a:spLocks noGrp="1"/>
          </p:cNvSpPr>
          <p:nvPr>
            <p:ph type="title"/>
          </p:nvPr>
        </p:nvSpPr>
        <p:spPr/>
        <p:txBody>
          <a:bodyPr/>
          <a:lstStyle/>
          <a:p>
            <a:r>
              <a:rPr lang="en-US" dirty="0"/>
              <a:t>Prior &amp; posterior </a:t>
            </a:r>
            <a:r>
              <a:rPr lang="en-US" dirty="0" smtClean="0"/>
              <a:t>belief - data</a:t>
            </a:r>
            <a:endParaRPr lang="en-US" dirty="0"/>
          </a:p>
        </p:txBody>
      </p:sp>
      <p:sp>
        <p:nvSpPr>
          <p:cNvPr id="4" name="Slide Number Placeholder 3"/>
          <p:cNvSpPr>
            <a:spLocks noGrp="1"/>
          </p:cNvSpPr>
          <p:nvPr>
            <p:ph type="sldNum" sz="quarter" idx="12"/>
          </p:nvPr>
        </p:nvSpPr>
        <p:spPr/>
        <p:txBody>
          <a:bodyPr/>
          <a:lstStyle/>
          <a:p>
            <a:fld id="{F7886C9C-DC18-4195-8FD5-A50AA931D419}" type="slidenum">
              <a:rPr lang="en-US" smtClean="0"/>
              <a:pPr/>
              <a:t>16</a:t>
            </a:fld>
            <a:endParaRPr lang="en-US"/>
          </a:p>
        </p:txBody>
      </p:sp>
    </p:spTree>
    <p:extLst>
      <p:ext uri="{BB962C8B-B14F-4D97-AF65-F5344CB8AC3E}">
        <p14:creationId xmlns:p14="http://schemas.microsoft.com/office/powerpoint/2010/main" val="101630244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Screen Shot 2016-09-15 at 12.05.01 AM.png"/>
          <p:cNvPicPr>
            <a:picLocks noGrp="1" noChangeAspect="1"/>
          </p:cNvPicPr>
          <p:nvPr>
            <p:ph idx="1"/>
          </p:nvPr>
        </p:nvPicPr>
        <p:blipFill>
          <a:blip r:embed="rId2">
            <a:extLst>
              <a:ext uri="{28A0092B-C50C-407E-A947-70E740481C1C}">
                <a14:useLocalDpi xmlns:a14="http://schemas.microsoft.com/office/drawing/2010/main" val="0"/>
              </a:ext>
            </a:extLst>
          </a:blip>
          <a:srcRect l="-21024" r="-21024"/>
          <a:stretch>
            <a:fillRect/>
          </a:stretch>
        </p:blipFill>
        <p:spPr>
          <a:xfrm>
            <a:off x="-174237" y="1665406"/>
            <a:ext cx="9517596" cy="4989113"/>
          </a:xfrm>
        </p:spPr>
      </p:pic>
      <p:sp>
        <p:nvSpPr>
          <p:cNvPr id="3" name="Title 2"/>
          <p:cNvSpPr>
            <a:spLocks noGrp="1"/>
          </p:cNvSpPr>
          <p:nvPr>
            <p:ph type="title"/>
          </p:nvPr>
        </p:nvSpPr>
        <p:spPr/>
        <p:txBody>
          <a:bodyPr/>
          <a:lstStyle/>
          <a:p>
            <a:r>
              <a:rPr lang="en-US" dirty="0"/>
              <a:t>Prior &amp; posterior belief - data</a:t>
            </a:r>
          </a:p>
        </p:txBody>
      </p:sp>
      <p:sp>
        <p:nvSpPr>
          <p:cNvPr id="6" name="Slide Number Placeholder 5"/>
          <p:cNvSpPr>
            <a:spLocks noGrp="1"/>
          </p:cNvSpPr>
          <p:nvPr>
            <p:ph type="sldNum" sz="quarter" idx="12"/>
          </p:nvPr>
        </p:nvSpPr>
        <p:spPr/>
        <p:txBody>
          <a:bodyPr/>
          <a:lstStyle/>
          <a:p>
            <a:fld id="{F7886C9C-DC18-4195-8FD5-A50AA931D419}" type="slidenum">
              <a:rPr lang="en-US" smtClean="0"/>
              <a:pPr/>
              <a:t>17</a:t>
            </a:fld>
            <a:endParaRPr lang="en-US"/>
          </a:p>
        </p:txBody>
      </p:sp>
    </p:spTree>
    <p:extLst>
      <p:ext uri="{BB962C8B-B14F-4D97-AF65-F5344CB8AC3E}">
        <p14:creationId xmlns:p14="http://schemas.microsoft.com/office/powerpoint/2010/main" val="45651208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Prior &amp; posterior belief </a:t>
            </a:r>
            <a:r>
              <a:rPr lang="en-US" dirty="0" smtClean="0"/>
              <a:t>- Comparison</a:t>
            </a:r>
            <a:endParaRPr lang="en-US" dirty="0"/>
          </a:p>
        </p:txBody>
      </p:sp>
      <p:pic>
        <p:nvPicPr>
          <p:cNvPr id="5" name="Picture 4" descr="Screen Shot 2016-09-14 at 11.59.3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8150" y="1717296"/>
            <a:ext cx="7635469" cy="2253951"/>
          </a:xfrm>
          <a:prstGeom prst="rect">
            <a:avLst/>
          </a:prstGeom>
        </p:spPr>
      </p:pic>
      <p:pic>
        <p:nvPicPr>
          <p:cNvPr id="7" name="Content Placeholder 6" descr="Screen Shot 2016-09-14 at 11.59.52 PM.png"/>
          <p:cNvPicPr>
            <a:picLocks noGrp="1" noChangeAspect="1"/>
          </p:cNvPicPr>
          <p:nvPr>
            <p:ph idx="1"/>
          </p:nvPr>
        </p:nvPicPr>
        <p:blipFill>
          <a:blip r:embed="rId3">
            <a:extLst>
              <a:ext uri="{28A0092B-C50C-407E-A947-70E740481C1C}">
                <a14:useLocalDpi xmlns:a14="http://schemas.microsoft.com/office/drawing/2010/main" val="0"/>
              </a:ext>
            </a:extLst>
          </a:blip>
          <a:srcRect l="-26919" r="-26919"/>
          <a:stretch>
            <a:fillRect/>
          </a:stretch>
        </p:blipFill>
        <p:spPr>
          <a:xfrm>
            <a:off x="-1251981" y="4221685"/>
            <a:ext cx="11804479" cy="2511917"/>
          </a:xfrm>
        </p:spPr>
      </p:pic>
      <p:sp>
        <p:nvSpPr>
          <p:cNvPr id="8" name="Slide Number Placeholder 7"/>
          <p:cNvSpPr>
            <a:spLocks noGrp="1"/>
          </p:cNvSpPr>
          <p:nvPr>
            <p:ph type="sldNum" sz="quarter" idx="12"/>
          </p:nvPr>
        </p:nvSpPr>
        <p:spPr/>
        <p:txBody>
          <a:bodyPr/>
          <a:lstStyle/>
          <a:p>
            <a:fld id="{F7886C9C-DC18-4195-8FD5-A50AA931D419}" type="slidenum">
              <a:rPr lang="en-US" smtClean="0"/>
              <a:pPr/>
              <a:t>18</a:t>
            </a:fld>
            <a:endParaRPr lang="en-US"/>
          </a:p>
        </p:txBody>
      </p:sp>
    </p:spTree>
    <p:extLst>
      <p:ext uri="{BB962C8B-B14F-4D97-AF65-F5344CB8AC3E}">
        <p14:creationId xmlns:p14="http://schemas.microsoft.com/office/powerpoint/2010/main" val="49465313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After updating our beliefs, we find the distributions of a and b shift to the left, indicating a downward revision in our beliefs.</a:t>
            </a:r>
          </a:p>
          <a:p>
            <a:endParaRPr lang="en-US" dirty="0"/>
          </a:p>
          <a:p>
            <a:r>
              <a:rPr lang="en-US" dirty="0" smtClean="0"/>
              <a:t>The posterior </a:t>
            </a:r>
            <a:r>
              <a:rPr lang="en-US" dirty="0"/>
              <a:t>mean for a is 0.06, which is </a:t>
            </a:r>
            <a:r>
              <a:rPr lang="en-US" dirty="0" smtClean="0"/>
              <a:t>below </a:t>
            </a:r>
            <a:r>
              <a:rPr lang="en-US" dirty="0"/>
              <a:t>the prior mean of 0.09, and the posterior mean for b is 0.07, below the prior mean of 0.1. </a:t>
            </a:r>
            <a:endParaRPr lang="en-US" dirty="0" smtClean="0"/>
          </a:p>
          <a:p>
            <a:endParaRPr lang="en-US" dirty="0"/>
          </a:p>
          <a:p>
            <a:r>
              <a:rPr lang="en-US" dirty="0" smtClean="0"/>
              <a:t>While </a:t>
            </a:r>
            <a:r>
              <a:rPr lang="en-US" dirty="0"/>
              <a:t>the posteriors are naturally tighter than the priors, they remain quite disperse. </a:t>
            </a:r>
            <a:r>
              <a:rPr lang="en-US" dirty="0" smtClean="0"/>
              <a:t>Investors </a:t>
            </a:r>
            <a:r>
              <a:rPr lang="en-US" dirty="0"/>
              <a:t>clearly remain </a:t>
            </a:r>
            <a:r>
              <a:rPr lang="en-US" dirty="0" smtClean="0"/>
              <a:t>substantially </a:t>
            </a:r>
            <a:r>
              <a:rPr lang="en-US" dirty="0"/>
              <a:t>uncertain about a and b even after observing 44 years of data. </a:t>
            </a:r>
          </a:p>
        </p:txBody>
      </p:sp>
      <p:sp>
        <p:nvSpPr>
          <p:cNvPr id="3" name="Title 2"/>
          <p:cNvSpPr>
            <a:spLocks noGrp="1"/>
          </p:cNvSpPr>
          <p:nvPr>
            <p:ph type="title"/>
          </p:nvPr>
        </p:nvSpPr>
        <p:spPr/>
        <p:txBody>
          <a:bodyPr/>
          <a:lstStyle/>
          <a:p>
            <a:r>
              <a:rPr lang="en-US" dirty="0"/>
              <a:t>Prior &amp; posterior </a:t>
            </a:r>
            <a:r>
              <a:rPr lang="en-US" dirty="0" smtClean="0"/>
              <a:t>belief - posterior</a:t>
            </a:r>
            <a:endParaRPr lang="en-US" dirty="0"/>
          </a:p>
        </p:txBody>
      </p:sp>
      <p:sp>
        <p:nvSpPr>
          <p:cNvPr id="4" name="Slide Number Placeholder 3"/>
          <p:cNvSpPr>
            <a:spLocks noGrp="1"/>
          </p:cNvSpPr>
          <p:nvPr>
            <p:ph type="sldNum" sz="quarter" idx="12"/>
          </p:nvPr>
        </p:nvSpPr>
        <p:spPr/>
        <p:txBody>
          <a:bodyPr/>
          <a:lstStyle/>
          <a:p>
            <a:fld id="{F7886C9C-DC18-4195-8FD5-A50AA931D419}" type="slidenum">
              <a:rPr lang="en-US" smtClean="0"/>
              <a:pPr/>
              <a:t>19</a:t>
            </a:fld>
            <a:endParaRPr lang="en-US"/>
          </a:p>
        </p:txBody>
      </p:sp>
    </p:spTree>
    <p:extLst>
      <p:ext uri="{BB962C8B-B14F-4D97-AF65-F5344CB8AC3E}">
        <p14:creationId xmlns:p14="http://schemas.microsoft.com/office/powerpoint/2010/main" val="257609891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02920" indent="-457200">
              <a:buFont typeface="+mj-lt"/>
              <a:buAutoNum type="arabicPeriod"/>
            </a:pPr>
            <a:r>
              <a:rPr lang="en-US" dirty="0" smtClean="0"/>
              <a:t>Background</a:t>
            </a:r>
          </a:p>
          <a:p>
            <a:pPr marL="502920" indent="-457200">
              <a:buFont typeface="+mj-lt"/>
              <a:buAutoNum type="arabicPeriod"/>
            </a:pPr>
            <a:r>
              <a:rPr lang="en-US" dirty="0" smtClean="0"/>
              <a:t>Argument and Rationale</a:t>
            </a:r>
          </a:p>
          <a:p>
            <a:pPr marL="502920" indent="-457200">
              <a:buFont typeface="+mj-lt"/>
              <a:buAutoNum type="arabicPeriod"/>
            </a:pPr>
            <a:r>
              <a:rPr lang="en-US" dirty="0" smtClean="0"/>
              <a:t>Literature Review</a:t>
            </a:r>
          </a:p>
          <a:p>
            <a:pPr marL="502920" indent="-457200">
              <a:buFont typeface="+mj-lt"/>
              <a:buAutoNum type="arabicPeriod"/>
            </a:pPr>
            <a:r>
              <a:rPr lang="en-US" dirty="0" smtClean="0"/>
              <a:t>Model</a:t>
            </a:r>
          </a:p>
          <a:p>
            <a:pPr lvl="1"/>
            <a:r>
              <a:rPr lang="en-US" dirty="0" smtClean="0"/>
              <a:t>Role of Competition</a:t>
            </a:r>
          </a:p>
          <a:p>
            <a:pPr lvl="1"/>
            <a:r>
              <a:rPr lang="en-US" dirty="0" smtClean="0"/>
              <a:t>Equilibrium under Risk Neutrality</a:t>
            </a:r>
          </a:p>
          <a:p>
            <a:pPr lvl="1"/>
            <a:r>
              <a:rPr lang="en-US" dirty="0" smtClean="0"/>
              <a:t>Equilibrium</a:t>
            </a:r>
            <a:r>
              <a:rPr lang="zh-CN" altLang="en-US" dirty="0" smtClean="0"/>
              <a:t> </a:t>
            </a:r>
            <a:r>
              <a:rPr lang="en-US" altLang="zh-CN" dirty="0" smtClean="0"/>
              <a:t>in</a:t>
            </a:r>
            <a:r>
              <a:rPr lang="zh-CN" altLang="en-US" dirty="0" smtClean="0"/>
              <a:t> </a:t>
            </a:r>
            <a:r>
              <a:rPr lang="en-US" altLang="zh-CN" dirty="0" smtClean="0"/>
              <a:t>the</a:t>
            </a:r>
            <a:r>
              <a:rPr lang="zh-CN" altLang="en-US" dirty="0" smtClean="0"/>
              <a:t> </a:t>
            </a:r>
            <a:r>
              <a:rPr lang="en-US" altLang="zh-CN" dirty="0" smtClean="0"/>
              <a:t>Mean</a:t>
            </a:r>
            <a:r>
              <a:rPr lang="zh-CN" altLang="en-US" dirty="0" smtClean="0"/>
              <a:t> </a:t>
            </a:r>
            <a:r>
              <a:rPr lang="en-US" altLang="zh-CN" dirty="0" smtClean="0"/>
              <a:t>Variance</a:t>
            </a:r>
            <a:r>
              <a:rPr lang="zh-CN" altLang="en-US" dirty="0" smtClean="0"/>
              <a:t> </a:t>
            </a:r>
            <a:r>
              <a:rPr lang="en-US" altLang="zh-CN" dirty="0" smtClean="0"/>
              <a:t>Setting</a:t>
            </a:r>
            <a:endParaRPr lang="en-US" dirty="0" smtClean="0"/>
          </a:p>
          <a:p>
            <a:pPr marL="502920" indent="-457200">
              <a:buFont typeface="+mj-lt"/>
              <a:buAutoNum type="arabicPeriod"/>
            </a:pPr>
            <a:r>
              <a:rPr lang="en-US" dirty="0" smtClean="0"/>
              <a:t>Prior and Posterior Beliefs</a:t>
            </a:r>
          </a:p>
          <a:p>
            <a:pPr marL="502920" indent="-457200">
              <a:buFont typeface="+mj-lt"/>
              <a:buAutoNum type="arabicPeriod"/>
            </a:pPr>
            <a:r>
              <a:rPr lang="en-US" dirty="0" smtClean="0"/>
              <a:t>Future Size of Active Managed Funds</a:t>
            </a:r>
          </a:p>
          <a:p>
            <a:pPr lvl="1"/>
            <a:r>
              <a:rPr lang="en-US" dirty="0" smtClean="0"/>
              <a:t>Expected Future Size</a:t>
            </a:r>
          </a:p>
          <a:p>
            <a:pPr lvl="1"/>
            <a:r>
              <a:rPr lang="en-US" dirty="0" smtClean="0"/>
              <a:t>Learning About Returns to Scale</a:t>
            </a:r>
          </a:p>
          <a:p>
            <a:pPr marL="502920" indent="-457200">
              <a:buFont typeface="+mj-lt"/>
              <a:buAutoNum type="arabicPeriod"/>
            </a:pPr>
            <a:r>
              <a:rPr lang="en-US" dirty="0" smtClean="0"/>
              <a:t>Conclusion</a:t>
            </a:r>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AGENDA</a:t>
            </a:r>
            <a:endParaRPr lang="en-US" dirty="0"/>
          </a:p>
        </p:txBody>
      </p:sp>
      <p:sp>
        <p:nvSpPr>
          <p:cNvPr id="4" name="Slide Number Placeholder 3"/>
          <p:cNvSpPr>
            <a:spLocks noGrp="1"/>
          </p:cNvSpPr>
          <p:nvPr>
            <p:ph type="sldNum" sz="quarter" idx="12"/>
          </p:nvPr>
        </p:nvSpPr>
        <p:spPr/>
        <p:txBody>
          <a:bodyPr/>
          <a:lstStyle/>
          <a:p>
            <a:fld id="{F7886C9C-DC18-4195-8FD5-A50AA931D419}" type="slidenum">
              <a:rPr lang="en-US" smtClean="0"/>
              <a:pPr/>
              <a:t>2</a:t>
            </a:fld>
            <a:endParaRPr lang="en-US"/>
          </a:p>
        </p:txBody>
      </p:sp>
    </p:spTree>
    <p:extLst>
      <p:ext uri="{BB962C8B-B14F-4D97-AF65-F5344CB8AC3E}">
        <p14:creationId xmlns:p14="http://schemas.microsoft.com/office/powerpoint/2010/main" val="210945759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Shot 2016-09-15 at 12.14.50 AM.png"/>
          <p:cNvPicPr>
            <a:picLocks noGrp="1" noChangeAspect="1"/>
          </p:cNvPicPr>
          <p:nvPr>
            <p:ph idx="1"/>
          </p:nvPr>
        </p:nvPicPr>
        <p:blipFill>
          <a:blip r:embed="rId2">
            <a:extLst>
              <a:ext uri="{28A0092B-C50C-407E-A947-70E740481C1C}">
                <a14:useLocalDpi xmlns:a14="http://schemas.microsoft.com/office/drawing/2010/main" val="0"/>
              </a:ext>
            </a:extLst>
          </a:blip>
          <a:srcRect l="-35025" r="-35025"/>
          <a:stretch>
            <a:fillRect/>
          </a:stretch>
        </p:blipFill>
        <p:spPr>
          <a:xfrm>
            <a:off x="-84037" y="1736959"/>
            <a:ext cx="9312843" cy="4881782"/>
          </a:xfrm>
        </p:spPr>
      </p:pic>
      <p:sp>
        <p:nvSpPr>
          <p:cNvPr id="3" name="Title 2"/>
          <p:cNvSpPr>
            <a:spLocks noGrp="1"/>
          </p:cNvSpPr>
          <p:nvPr>
            <p:ph type="title"/>
          </p:nvPr>
        </p:nvSpPr>
        <p:spPr/>
        <p:txBody>
          <a:bodyPr/>
          <a:lstStyle/>
          <a:p>
            <a:r>
              <a:rPr lang="en-US" dirty="0"/>
              <a:t>Prior &amp; posterior belief </a:t>
            </a:r>
            <a:r>
              <a:rPr lang="en-US" dirty="0" smtClean="0"/>
              <a:t>– Comparison</a:t>
            </a:r>
            <a:endParaRPr lang="en-US" dirty="0"/>
          </a:p>
        </p:txBody>
      </p:sp>
      <p:sp>
        <p:nvSpPr>
          <p:cNvPr id="5" name="Slide Number Placeholder 4"/>
          <p:cNvSpPr>
            <a:spLocks noGrp="1"/>
          </p:cNvSpPr>
          <p:nvPr>
            <p:ph type="sldNum" sz="quarter" idx="12"/>
          </p:nvPr>
        </p:nvSpPr>
        <p:spPr/>
        <p:txBody>
          <a:bodyPr/>
          <a:lstStyle/>
          <a:p>
            <a:fld id="{F7886C9C-DC18-4195-8FD5-A50AA931D419}" type="slidenum">
              <a:rPr lang="en-US" smtClean="0"/>
              <a:pPr/>
              <a:t>20</a:t>
            </a:fld>
            <a:endParaRPr lang="en-US"/>
          </a:p>
        </p:txBody>
      </p:sp>
    </p:spTree>
    <p:extLst>
      <p:ext uri="{BB962C8B-B14F-4D97-AF65-F5344CB8AC3E}">
        <p14:creationId xmlns:p14="http://schemas.microsoft.com/office/powerpoint/2010/main" val="63486577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Assess the expected future size of the active management industry conditional on a summary measure of the industry’s future record.</a:t>
            </a:r>
          </a:p>
          <a:p>
            <a:endParaRPr lang="en-US" dirty="0"/>
          </a:p>
          <a:p>
            <a:pPr marL="777240" lvl="1" indent="-457200">
              <a:buFont typeface="+mj-lt"/>
              <a:buAutoNum type="arabicPeriod"/>
            </a:pPr>
            <a:r>
              <a:rPr lang="en-US" dirty="0" smtClean="0"/>
              <a:t>Assume the investors enter the future with beliefs about a and b consistent with the industry’s current size</a:t>
            </a:r>
          </a:p>
          <a:p>
            <a:pPr marL="777240" lvl="1" indent="-457200">
              <a:buFont typeface="+mj-lt"/>
              <a:buAutoNum type="arabicPeriod"/>
            </a:pPr>
            <a:endParaRPr lang="en-US" dirty="0"/>
          </a:p>
          <a:p>
            <a:pPr marL="777240" lvl="1" indent="-457200">
              <a:buFont typeface="+mj-lt"/>
              <a:buAutoNum type="arabicPeriod"/>
            </a:pPr>
            <a:r>
              <a:rPr lang="en-US" dirty="0" smtClean="0"/>
              <a:t>Compute the expected future values of the equilibrium S/W for different values of t-statistic of the industry’s future estimated alpha</a:t>
            </a:r>
          </a:p>
          <a:p>
            <a:pPr marL="777240" lvl="1" indent="-457200">
              <a:buFont typeface="+mj-lt"/>
              <a:buAutoNum type="arabicPeriod"/>
            </a:pPr>
            <a:endParaRPr lang="en-US" dirty="0"/>
          </a:p>
        </p:txBody>
      </p:sp>
      <p:sp>
        <p:nvSpPr>
          <p:cNvPr id="3" name="Title 2"/>
          <p:cNvSpPr>
            <a:spLocks noGrp="1"/>
          </p:cNvSpPr>
          <p:nvPr>
            <p:ph type="title"/>
          </p:nvPr>
        </p:nvSpPr>
        <p:spPr/>
        <p:txBody>
          <a:bodyPr/>
          <a:lstStyle/>
          <a:p>
            <a:r>
              <a:rPr lang="en-US" dirty="0" smtClean="0"/>
              <a:t>Future size of active management industry - methodology</a:t>
            </a:r>
            <a:endParaRPr lang="en-US" dirty="0"/>
          </a:p>
        </p:txBody>
      </p:sp>
      <p:sp>
        <p:nvSpPr>
          <p:cNvPr id="4" name="Slide Number Placeholder 3"/>
          <p:cNvSpPr>
            <a:spLocks noGrp="1"/>
          </p:cNvSpPr>
          <p:nvPr>
            <p:ph type="sldNum" sz="quarter" idx="12"/>
          </p:nvPr>
        </p:nvSpPr>
        <p:spPr/>
        <p:txBody>
          <a:bodyPr/>
          <a:lstStyle/>
          <a:p>
            <a:fld id="{F7886C9C-DC18-4195-8FD5-A50AA931D419}" type="slidenum">
              <a:rPr lang="en-US" smtClean="0"/>
              <a:pPr/>
              <a:t>21</a:t>
            </a:fld>
            <a:endParaRPr lang="en-US"/>
          </a:p>
        </p:txBody>
      </p:sp>
    </p:spTree>
    <p:extLst>
      <p:ext uri="{BB962C8B-B14F-4D97-AF65-F5344CB8AC3E}">
        <p14:creationId xmlns:p14="http://schemas.microsoft.com/office/powerpoint/2010/main" val="169530728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Simulate 300,000 samples of future returns on active funds.</a:t>
            </a:r>
          </a:p>
          <a:p>
            <a:endParaRPr lang="en-US" dirty="0"/>
          </a:p>
          <a:p>
            <a:pPr marL="708660" lvl="1" indent="-342900">
              <a:buFont typeface="+mj-lt"/>
              <a:buAutoNum type="arabicPeriod"/>
            </a:pPr>
            <a:r>
              <a:rPr lang="en-US" dirty="0" smtClean="0"/>
              <a:t>Draw a and b randomly from their joint posterior distribution at the end of our 44 year sample</a:t>
            </a:r>
          </a:p>
          <a:p>
            <a:pPr marL="708660" lvl="1" indent="-342900">
              <a:buFont typeface="+mj-lt"/>
              <a:buAutoNum type="arabicPeriod"/>
            </a:pPr>
            <a:endParaRPr lang="en-US" dirty="0"/>
          </a:p>
          <a:p>
            <a:pPr marL="708660" lvl="1" indent="-342900">
              <a:buFont typeface="+mj-lt"/>
              <a:buAutoNum type="arabicPeriod"/>
            </a:pPr>
            <a:r>
              <a:rPr lang="en-US" dirty="0" smtClean="0"/>
              <a:t>Draw the random values of </a:t>
            </a:r>
            <a:r>
              <a:rPr lang="en-US" dirty="0" err="1" smtClean="0"/>
              <a:t>x</a:t>
            </a:r>
            <a:r>
              <a:rPr lang="en-US" baseline="-25000" dirty="0" err="1" smtClean="0"/>
              <a:t>t</a:t>
            </a:r>
            <a:r>
              <a:rPr lang="en-US" dirty="0" smtClean="0"/>
              <a:t> ~ N(0,</a:t>
            </a:r>
            <a:r>
              <a:rPr lang="en-US" dirty="0"/>
              <a:t> </a:t>
            </a:r>
            <a:r>
              <a:rPr lang="en-US" dirty="0" smtClean="0"/>
              <a:t>σ</a:t>
            </a:r>
            <a:r>
              <a:rPr lang="en-US" altLang="zh-CN" baseline="-25000" dirty="0" smtClean="0"/>
              <a:t>x</a:t>
            </a:r>
            <a:r>
              <a:rPr lang="en-US" altLang="zh-CN" baseline="30000" dirty="0" smtClean="0"/>
              <a:t>2</a:t>
            </a:r>
            <a:r>
              <a:rPr lang="zh-CN" altLang="zh-CN" dirty="0" smtClean="0"/>
              <a:t>)</a:t>
            </a:r>
            <a:r>
              <a:rPr lang="en-US" dirty="0" smtClean="0"/>
              <a:t>for t =1,</a:t>
            </a:r>
            <a:r>
              <a:rPr lang="is-IS" dirty="0" smtClean="0"/>
              <a:t>…20 years</a:t>
            </a:r>
          </a:p>
          <a:p>
            <a:pPr marL="708660" lvl="1" indent="-342900">
              <a:buFont typeface="+mj-lt"/>
              <a:buAutoNum type="arabicPeriod"/>
            </a:pPr>
            <a:endParaRPr lang="is-IS" dirty="0"/>
          </a:p>
          <a:p>
            <a:pPr marL="708660" lvl="1" indent="-342900">
              <a:buFont typeface="+mj-lt"/>
              <a:buAutoNum type="arabicPeriod"/>
            </a:pPr>
            <a:r>
              <a:rPr lang="is-IS" dirty="0" smtClean="0"/>
              <a:t>Construct r</a:t>
            </a:r>
            <a:r>
              <a:rPr lang="is-IS" baseline="-25000" dirty="0" smtClean="0"/>
              <a:t>A,1</a:t>
            </a:r>
            <a:r>
              <a:rPr lang="is-IS" dirty="0" smtClean="0"/>
              <a:t>=a-b(0.867)+x</a:t>
            </a:r>
            <a:r>
              <a:rPr lang="is-IS" baseline="-25000" dirty="0" smtClean="0"/>
              <a:t>1</a:t>
            </a:r>
          </a:p>
          <a:p>
            <a:pPr marL="708660" lvl="1" indent="-342900">
              <a:buFont typeface="+mj-lt"/>
              <a:buAutoNum type="arabicPeriod"/>
            </a:pPr>
            <a:endParaRPr lang="is-IS" baseline="-25000" dirty="0" smtClean="0"/>
          </a:p>
          <a:p>
            <a:pPr marL="708660" lvl="1" indent="-342900">
              <a:buFont typeface="+mj-lt"/>
              <a:buAutoNum type="arabicPeriod"/>
            </a:pPr>
            <a:r>
              <a:rPr lang="is-IS" dirty="0" smtClean="0"/>
              <a:t>Solve</a:t>
            </a:r>
            <a:r>
              <a:rPr lang="zh-CN" altLang="en-US" dirty="0" smtClean="0"/>
              <a:t> </a:t>
            </a:r>
            <a:r>
              <a:rPr lang="en-US" altLang="zh-CN" dirty="0" smtClean="0"/>
              <a:t>for</a:t>
            </a:r>
            <a:r>
              <a:rPr lang="zh-CN" altLang="en-US" dirty="0" smtClean="0"/>
              <a:t> </a:t>
            </a:r>
            <a:r>
              <a:rPr lang="en-US" altLang="zh-CN" dirty="0" smtClean="0"/>
              <a:t>new</a:t>
            </a:r>
            <a:r>
              <a:rPr lang="zh-CN" altLang="en-US" dirty="0" smtClean="0"/>
              <a:t> </a:t>
            </a:r>
            <a:r>
              <a:rPr lang="en-US" altLang="zh-CN" dirty="0" smtClean="0"/>
              <a:t>equilibrium</a:t>
            </a:r>
            <a:r>
              <a:rPr lang="zh-CN" altLang="en-US" dirty="0" smtClean="0"/>
              <a:t> </a:t>
            </a:r>
            <a:r>
              <a:rPr lang="en-US" altLang="zh-CN" dirty="0" smtClean="0"/>
              <a:t>allocation</a:t>
            </a:r>
            <a:r>
              <a:rPr lang="zh-CN" altLang="en-US" dirty="0" smtClean="0"/>
              <a:t> </a:t>
            </a:r>
            <a:r>
              <a:rPr lang="en-US" altLang="zh-CN" dirty="0" smtClean="0"/>
              <a:t>(S/W)</a:t>
            </a:r>
            <a:r>
              <a:rPr lang="en-US" altLang="zh-CN" baseline="-25000" dirty="0" smtClean="0"/>
              <a:t>2</a:t>
            </a:r>
            <a:r>
              <a:rPr lang="zh-CN" altLang="en-US" baseline="-25000" dirty="0" smtClean="0"/>
              <a:t> </a:t>
            </a:r>
            <a:r>
              <a:rPr lang="en-US" altLang="zh-CN" dirty="0" smtClean="0"/>
              <a:t>on</a:t>
            </a:r>
            <a:r>
              <a:rPr lang="zh-CN" altLang="en-US" dirty="0" smtClean="0"/>
              <a:t> </a:t>
            </a:r>
            <a:r>
              <a:rPr lang="en-US" altLang="zh-CN" dirty="0" smtClean="0"/>
              <a:t>the</a:t>
            </a:r>
            <a:r>
              <a:rPr lang="zh-CN" altLang="en-US" dirty="0" smtClean="0"/>
              <a:t> </a:t>
            </a:r>
            <a:r>
              <a:rPr lang="en-US" altLang="zh-CN" dirty="0" smtClean="0"/>
              <a:t>basis</a:t>
            </a:r>
            <a:r>
              <a:rPr lang="zh-CN" altLang="en-US" dirty="0" smtClean="0"/>
              <a:t> </a:t>
            </a:r>
            <a:r>
              <a:rPr lang="en-US" altLang="zh-CN" dirty="0" smtClean="0"/>
              <a:t>of</a:t>
            </a:r>
            <a:r>
              <a:rPr lang="zh-CN" altLang="en-US" dirty="0" smtClean="0"/>
              <a:t> </a:t>
            </a:r>
            <a:r>
              <a:rPr lang="en-US" altLang="zh-CN" dirty="0" smtClean="0"/>
              <a:t>updated</a:t>
            </a:r>
            <a:r>
              <a:rPr lang="zh-CN" altLang="en-US" dirty="0" smtClean="0"/>
              <a:t> </a:t>
            </a:r>
            <a:r>
              <a:rPr lang="en-US" altLang="zh-CN" dirty="0" smtClean="0"/>
              <a:t>belief</a:t>
            </a:r>
          </a:p>
          <a:p>
            <a:pPr marL="708660" lvl="1" indent="-342900">
              <a:buFont typeface="+mj-lt"/>
              <a:buAutoNum type="arabicPeriod"/>
            </a:pPr>
            <a:endParaRPr lang="en-US" baseline="-25000" dirty="0"/>
          </a:p>
          <a:p>
            <a:pPr marL="708660" lvl="1" indent="-342900">
              <a:buFont typeface="+mj-lt"/>
              <a:buAutoNum type="arabicPeriod"/>
            </a:pPr>
            <a:r>
              <a:rPr lang="is-IS" dirty="0"/>
              <a:t>Construct r</a:t>
            </a:r>
            <a:r>
              <a:rPr lang="is-IS" baseline="-25000" dirty="0"/>
              <a:t>A</a:t>
            </a:r>
            <a:r>
              <a:rPr lang="is-IS" baseline="-25000" dirty="0" smtClean="0"/>
              <a:t>,</a:t>
            </a:r>
            <a:r>
              <a:rPr lang="en-US" altLang="zh-CN" baseline="-25000" dirty="0" smtClean="0"/>
              <a:t>2</a:t>
            </a:r>
            <a:r>
              <a:rPr lang="is-IS" dirty="0" smtClean="0"/>
              <a:t>=</a:t>
            </a:r>
            <a:r>
              <a:rPr lang="is-IS" dirty="0"/>
              <a:t>a-</a:t>
            </a:r>
            <a:r>
              <a:rPr lang="is-IS" dirty="0" smtClean="0"/>
              <a:t>b</a:t>
            </a:r>
            <a:r>
              <a:rPr lang="en-US" altLang="zh-CN" dirty="0"/>
              <a:t>(S/W</a:t>
            </a:r>
            <a:r>
              <a:rPr lang="en-US" altLang="zh-CN" dirty="0" smtClean="0"/>
              <a:t>)</a:t>
            </a:r>
            <a:r>
              <a:rPr lang="en-US" altLang="zh-CN" baseline="-25000" dirty="0" smtClean="0"/>
              <a:t>2</a:t>
            </a:r>
            <a:r>
              <a:rPr lang="en-US" altLang="zh-CN" dirty="0" smtClean="0"/>
              <a:t>+</a:t>
            </a:r>
            <a:r>
              <a:rPr lang="is-IS" dirty="0" smtClean="0"/>
              <a:t>x</a:t>
            </a:r>
            <a:r>
              <a:rPr lang="en-US" altLang="zh-CN" baseline="-25000" dirty="0" smtClean="0"/>
              <a:t>2</a:t>
            </a:r>
            <a:r>
              <a:rPr lang="zh-CN" altLang="en-US" baseline="-25000" dirty="0" smtClean="0"/>
              <a:t> </a:t>
            </a:r>
            <a:r>
              <a:rPr lang="en-US" altLang="zh-CN" dirty="0" smtClean="0"/>
              <a:t>and</a:t>
            </a:r>
            <a:r>
              <a:rPr lang="zh-CN" altLang="en-US" dirty="0" smtClean="0"/>
              <a:t> </a:t>
            </a:r>
            <a:r>
              <a:rPr lang="en-US" altLang="zh-CN" dirty="0" smtClean="0"/>
              <a:t>repeat</a:t>
            </a:r>
            <a:r>
              <a:rPr lang="zh-CN" altLang="en-US" dirty="0" smtClean="0"/>
              <a:t> </a:t>
            </a:r>
            <a:r>
              <a:rPr lang="en-US" altLang="zh-CN" dirty="0" smtClean="0"/>
              <a:t>the</a:t>
            </a:r>
            <a:r>
              <a:rPr lang="zh-CN" altLang="en-US" dirty="0" smtClean="0"/>
              <a:t> </a:t>
            </a:r>
            <a:r>
              <a:rPr lang="en-US" altLang="zh-CN" dirty="0" smtClean="0"/>
              <a:t>above</a:t>
            </a:r>
            <a:r>
              <a:rPr lang="zh-CN" altLang="en-US" dirty="0" smtClean="0"/>
              <a:t> </a:t>
            </a:r>
            <a:r>
              <a:rPr lang="en-US" altLang="zh-CN" dirty="0" smtClean="0"/>
              <a:t>process</a:t>
            </a:r>
          </a:p>
          <a:p>
            <a:pPr marL="708660" lvl="1" indent="-342900">
              <a:buFont typeface="+mj-lt"/>
              <a:buAutoNum type="arabicPeriod"/>
            </a:pPr>
            <a:endParaRPr lang="is-IS" baseline="-25000" dirty="0"/>
          </a:p>
          <a:p>
            <a:r>
              <a:rPr lang="en-US" dirty="0" smtClean="0"/>
              <a:t>Calculate</a:t>
            </a:r>
            <a:r>
              <a:rPr lang="zh-CN" altLang="en-US" dirty="0" smtClean="0"/>
              <a:t> </a:t>
            </a:r>
            <a:r>
              <a:rPr lang="en-US" altLang="zh-CN" dirty="0" smtClean="0"/>
              <a:t>the</a:t>
            </a:r>
            <a:r>
              <a:rPr lang="zh-CN" altLang="en-US" dirty="0" smtClean="0"/>
              <a:t> </a:t>
            </a:r>
            <a:r>
              <a:rPr lang="en-US" altLang="zh-CN" dirty="0" smtClean="0"/>
              <a:t>t-statistic</a:t>
            </a:r>
            <a:r>
              <a:rPr lang="zh-CN" altLang="en-US" dirty="0" smtClean="0"/>
              <a:t> α</a:t>
            </a:r>
            <a:r>
              <a:rPr lang="en-US" dirty="0" smtClean="0"/>
              <a:t>√t</a:t>
            </a:r>
            <a:r>
              <a:rPr lang="en-US" altLang="zh-CN" dirty="0" smtClean="0"/>
              <a:t>/</a:t>
            </a:r>
            <a:r>
              <a:rPr lang="en-US" dirty="0" err="1" smtClean="0"/>
              <a:t>σ</a:t>
            </a:r>
            <a:r>
              <a:rPr lang="en-US" altLang="zh-CN" baseline="-25000" dirty="0" err="1" smtClean="0"/>
              <a:t>x</a:t>
            </a:r>
            <a:r>
              <a:rPr lang="zh-CN" altLang="en-US" baseline="-25000" dirty="0" smtClean="0"/>
              <a:t>。</a:t>
            </a:r>
            <a:endParaRPr lang="is-IS" baseline="-25000" dirty="0" smtClean="0"/>
          </a:p>
        </p:txBody>
      </p:sp>
      <p:sp>
        <p:nvSpPr>
          <p:cNvPr id="3" name="Title 2"/>
          <p:cNvSpPr>
            <a:spLocks noGrp="1"/>
          </p:cNvSpPr>
          <p:nvPr>
            <p:ph type="title"/>
          </p:nvPr>
        </p:nvSpPr>
        <p:spPr/>
        <p:txBody>
          <a:bodyPr/>
          <a:lstStyle/>
          <a:p>
            <a:r>
              <a:rPr lang="en-US" dirty="0"/>
              <a:t>Future size of active management </a:t>
            </a:r>
            <a:r>
              <a:rPr lang="en-US" dirty="0" smtClean="0"/>
              <a:t>industry - Methodology</a:t>
            </a:r>
            <a:endParaRPr lang="en-US" dirty="0"/>
          </a:p>
        </p:txBody>
      </p:sp>
      <p:sp>
        <p:nvSpPr>
          <p:cNvPr id="4" name="Slide Number Placeholder 3"/>
          <p:cNvSpPr>
            <a:spLocks noGrp="1"/>
          </p:cNvSpPr>
          <p:nvPr>
            <p:ph type="sldNum" sz="quarter" idx="12"/>
          </p:nvPr>
        </p:nvSpPr>
        <p:spPr/>
        <p:txBody>
          <a:bodyPr/>
          <a:lstStyle/>
          <a:p>
            <a:fld id="{F7886C9C-DC18-4195-8FD5-A50AA931D419}" type="slidenum">
              <a:rPr lang="en-US" smtClean="0"/>
              <a:pPr/>
              <a:t>22</a:t>
            </a:fld>
            <a:endParaRPr lang="en-US"/>
          </a:p>
        </p:txBody>
      </p:sp>
    </p:spTree>
    <p:extLst>
      <p:ext uri="{BB962C8B-B14F-4D97-AF65-F5344CB8AC3E}">
        <p14:creationId xmlns:p14="http://schemas.microsoft.com/office/powerpoint/2010/main" val="24942441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SG" dirty="0"/>
              <a:t>Conditional on the t-statistic of 0, </a:t>
            </a:r>
            <a:r>
              <a:rPr lang="en-SG" dirty="0" smtClean="0"/>
              <a:t>E(S/W)is </a:t>
            </a:r>
            <a:r>
              <a:rPr lang="en-SG" dirty="0"/>
              <a:t>roughly constant, declining from the current value of 86.7 percent to 86.2 percent after 20 years. </a:t>
            </a:r>
            <a:endParaRPr lang="en-US" dirty="0" smtClean="0"/>
          </a:p>
          <a:p>
            <a:endParaRPr lang="en-US" dirty="0"/>
          </a:p>
          <a:p>
            <a:r>
              <a:rPr lang="en-SG" dirty="0"/>
              <a:t>C</a:t>
            </a:r>
            <a:r>
              <a:rPr lang="en-SG" dirty="0" smtClean="0"/>
              <a:t>onditional </a:t>
            </a:r>
            <a:r>
              <a:rPr lang="en-SG" dirty="0"/>
              <a:t>on the t-statistic of 2, </a:t>
            </a:r>
            <a:r>
              <a:rPr lang="en-SG" dirty="0" smtClean="0"/>
              <a:t>E(S/W) rises </a:t>
            </a:r>
            <a:r>
              <a:rPr lang="en-SG" dirty="0"/>
              <a:t>to 92.2 percent after 20 years. </a:t>
            </a:r>
            <a:endParaRPr lang="en-SG" dirty="0" smtClean="0"/>
          </a:p>
          <a:p>
            <a:endParaRPr lang="en-SG" dirty="0" smtClean="0"/>
          </a:p>
          <a:p>
            <a:r>
              <a:rPr lang="en-SG" dirty="0" smtClean="0"/>
              <a:t>If the industry performs better than expected, it grows at the expense of passive investments, but its growth is restrained by decreasing returns to scale: investors know that when they allocate more to active management, their future returns will be lower. Because of this key mechanism, S/W is expected to vary slowly over time regardless of performance. </a:t>
            </a:r>
          </a:p>
          <a:p>
            <a:endParaRPr lang="en-US" dirty="0"/>
          </a:p>
        </p:txBody>
      </p:sp>
      <p:sp>
        <p:nvSpPr>
          <p:cNvPr id="3" name="Title 2"/>
          <p:cNvSpPr>
            <a:spLocks noGrp="1"/>
          </p:cNvSpPr>
          <p:nvPr>
            <p:ph type="title"/>
          </p:nvPr>
        </p:nvSpPr>
        <p:spPr/>
        <p:txBody>
          <a:bodyPr/>
          <a:lstStyle/>
          <a:p>
            <a:r>
              <a:rPr lang="en-US" dirty="0"/>
              <a:t>Future size of active management </a:t>
            </a:r>
            <a:r>
              <a:rPr lang="en-US" dirty="0" smtClean="0"/>
              <a:t>industry – expected size</a:t>
            </a:r>
            <a:endParaRPr lang="en-US" dirty="0"/>
          </a:p>
        </p:txBody>
      </p:sp>
      <p:sp>
        <p:nvSpPr>
          <p:cNvPr id="4" name="Slide Number Placeholder 3"/>
          <p:cNvSpPr>
            <a:spLocks noGrp="1"/>
          </p:cNvSpPr>
          <p:nvPr>
            <p:ph type="sldNum" sz="quarter" idx="12"/>
          </p:nvPr>
        </p:nvSpPr>
        <p:spPr/>
        <p:txBody>
          <a:bodyPr/>
          <a:lstStyle/>
          <a:p>
            <a:fld id="{F7886C9C-DC18-4195-8FD5-A50AA931D419}" type="slidenum">
              <a:rPr lang="en-US" smtClean="0"/>
              <a:pPr/>
              <a:t>23</a:t>
            </a:fld>
            <a:endParaRPr lang="en-US"/>
          </a:p>
        </p:txBody>
      </p:sp>
    </p:spTree>
    <p:extLst>
      <p:ext uri="{BB962C8B-B14F-4D97-AF65-F5344CB8AC3E}">
        <p14:creationId xmlns:p14="http://schemas.microsoft.com/office/powerpoint/2010/main" val="143550766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SG" dirty="0"/>
              <a:t>Conditional on the t-statistic of -2, E(S/W</a:t>
            </a:r>
            <a:r>
              <a:rPr lang="en-SG" dirty="0" smtClean="0"/>
              <a:t>) declines from </a:t>
            </a:r>
            <a:r>
              <a:rPr lang="en-SG" dirty="0"/>
              <a:t>86.7 percent </a:t>
            </a:r>
            <a:r>
              <a:rPr lang="en-SG" dirty="0" smtClean="0"/>
              <a:t>63.4 </a:t>
            </a:r>
            <a:r>
              <a:rPr lang="en-SG" dirty="0"/>
              <a:t>percent after 20 </a:t>
            </a:r>
            <a:r>
              <a:rPr lang="en-SG" dirty="0" smtClean="0"/>
              <a:t>years.</a:t>
            </a:r>
            <a:endParaRPr lang="en-US" dirty="0"/>
          </a:p>
          <a:p>
            <a:endParaRPr lang="en-US" dirty="0"/>
          </a:p>
          <a:p>
            <a:r>
              <a:rPr lang="en-SG" dirty="0"/>
              <a:t>This striking result is due to decreasing returns to scale. Investors observing underperformance reduce their active allocation, but not as much as they would under constant returns to scale because they understand that when they allocate less to active management, their future active returns will be higher. </a:t>
            </a:r>
          </a:p>
          <a:p>
            <a:endParaRPr lang="en-US" dirty="0"/>
          </a:p>
        </p:txBody>
      </p:sp>
      <p:sp>
        <p:nvSpPr>
          <p:cNvPr id="3" name="Title 2"/>
          <p:cNvSpPr>
            <a:spLocks noGrp="1"/>
          </p:cNvSpPr>
          <p:nvPr>
            <p:ph type="title"/>
          </p:nvPr>
        </p:nvSpPr>
        <p:spPr/>
        <p:txBody>
          <a:bodyPr/>
          <a:lstStyle/>
          <a:p>
            <a:r>
              <a:rPr lang="en-US" dirty="0"/>
              <a:t>Future size of active management </a:t>
            </a:r>
            <a:r>
              <a:rPr lang="en-US" dirty="0" smtClean="0"/>
              <a:t>industry – expected size</a:t>
            </a:r>
            <a:endParaRPr lang="en-US" dirty="0"/>
          </a:p>
        </p:txBody>
      </p:sp>
      <p:sp>
        <p:nvSpPr>
          <p:cNvPr id="4" name="Slide Number Placeholder 3"/>
          <p:cNvSpPr>
            <a:spLocks noGrp="1"/>
          </p:cNvSpPr>
          <p:nvPr>
            <p:ph type="sldNum" sz="quarter" idx="12"/>
          </p:nvPr>
        </p:nvSpPr>
        <p:spPr/>
        <p:txBody>
          <a:bodyPr/>
          <a:lstStyle/>
          <a:p>
            <a:fld id="{F7886C9C-DC18-4195-8FD5-A50AA931D419}" type="slidenum">
              <a:rPr lang="en-US" smtClean="0"/>
              <a:pPr/>
              <a:t>24</a:t>
            </a:fld>
            <a:endParaRPr lang="en-US"/>
          </a:p>
        </p:txBody>
      </p:sp>
    </p:spTree>
    <p:extLst>
      <p:ext uri="{BB962C8B-B14F-4D97-AF65-F5344CB8AC3E}">
        <p14:creationId xmlns:p14="http://schemas.microsoft.com/office/powerpoint/2010/main" val="368504169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SG" dirty="0"/>
              <a:t>Investors’ learning about a and b is typically slow. For the median sample, the posterior standard deviations decline only modestly over the 20-year period: from 0.030 to 0.026 for a and from 0.031 to 0.028 for b. </a:t>
            </a:r>
          </a:p>
          <a:p>
            <a:endParaRPr lang="en-SG" dirty="0"/>
          </a:p>
          <a:p>
            <a:r>
              <a:rPr lang="en-SG" dirty="0"/>
              <a:t>Investors </a:t>
            </a:r>
            <a:r>
              <a:rPr lang="en-SG" dirty="0" smtClean="0"/>
              <a:t>thus </a:t>
            </a:r>
            <a:r>
              <a:rPr lang="en-SG" dirty="0"/>
              <a:t>remain highly uncertain about a and b even after 20 additional years of learning. This result underscores the importance of incorporating uncertainty about a and b in assessing the size of the active management industry.</a:t>
            </a:r>
          </a:p>
          <a:p>
            <a:endParaRPr lang="en-US" dirty="0"/>
          </a:p>
        </p:txBody>
      </p:sp>
      <p:sp>
        <p:nvSpPr>
          <p:cNvPr id="3" name="Title 2"/>
          <p:cNvSpPr>
            <a:spLocks noGrp="1"/>
          </p:cNvSpPr>
          <p:nvPr>
            <p:ph type="title"/>
          </p:nvPr>
        </p:nvSpPr>
        <p:spPr/>
        <p:txBody>
          <a:bodyPr/>
          <a:lstStyle/>
          <a:p>
            <a:r>
              <a:rPr lang="en-US" dirty="0"/>
              <a:t>Future size of active management </a:t>
            </a:r>
            <a:r>
              <a:rPr lang="en-US" dirty="0" smtClean="0"/>
              <a:t>industry</a:t>
            </a:r>
            <a:r>
              <a:rPr lang="zh-CN" altLang="zh-CN" dirty="0"/>
              <a:t> </a:t>
            </a:r>
            <a:r>
              <a:rPr lang="en-US" altLang="zh-CN" dirty="0" smtClean="0"/>
              <a:t>–</a:t>
            </a:r>
            <a:r>
              <a:rPr lang="zh-CN" altLang="en-US" dirty="0" smtClean="0"/>
              <a:t> </a:t>
            </a:r>
            <a:r>
              <a:rPr lang="en-US" altLang="zh-CN" dirty="0" smtClean="0"/>
              <a:t>learning</a:t>
            </a:r>
            <a:r>
              <a:rPr lang="zh-CN" altLang="en-US" dirty="0" smtClean="0"/>
              <a:t> </a:t>
            </a:r>
            <a:r>
              <a:rPr lang="en-US" altLang="zh-CN" dirty="0" smtClean="0"/>
              <a:t>speed</a:t>
            </a:r>
            <a:endParaRPr lang="en-US" dirty="0"/>
          </a:p>
        </p:txBody>
      </p:sp>
      <p:sp>
        <p:nvSpPr>
          <p:cNvPr id="4" name="Slide Number Placeholder 3"/>
          <p:cNvSpPr>
            <a:spLocks noGrp="1"/>
          </p:cNvSpPr>
          <p:nvPr>
            <p:ph type="sldNum" sz="quarter" idx="12"/>
          </p:nvPr>
        </p:nvSpPr>
        <p:spPr/>
        <p:txBody>
          <a:bodyPr/>
          <a:lstStyle/>
          <a:p>
            <a:fld id="{F7886C9C-DC18-4195-8FD5-A50AA931D419}" type="slidenum">
              <a:rPr lang="en-US" smtClean="0"/>
              <a:pPr/>
              <a:t>25</a:t>
            </a:fld>
            <a:endParaRPr lang="en-US"/>
          </a:p>
        </p:txBody>
      </p:sp>
    </p:spTree>
    <p:extLst>
      <p:ext uri="{BB962C8B-B14F-4D97-AF65-F5344CB8AC3E}">
        <p14:creationId xmlns:p14="http://schemas.microsoft.com/office/powerpoint/2010/main" val="32260730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SG" dirty="0"/>
              <a:t>The reason the learning about a and b is slow is the endogeneity in the way investors learn: what they learn affects how much they invest, and how much they invest affects what they learn. </a:t>
            </a:r>
          </a:p>
          <a:p>
            <a:endParaRPr lang="en-SG" dirty="0"/>
          </a:p>
          <a:p>
            <a:r>
              <a:rPr lang="en-SG" dirty="0"/>
              <a:t>Fluctuations in S/W are muted by decreasing returns to scale. The resulting stability of S/W hampers learning about a and b. If the right-hand-side variable (S/W) in the regression does not fluctuate much, learning about the intercept and slope is slow. </a:t>
            </a:r>
          </a:p>
          <a:p>
            <a:endParaRPr lang="en-SG" dirty="0"/>
          </a:p>
          <a:p>
            <a:r>
              <a:rPr lang="en-SG" dirty="0"/>
              <a:t>At the extreme, if </a:t>
            </a:r>
            <a:r>
              <a:rPr lang="en-SG" dirty="0" smtClean="0"/>
              <a:t>S/W </a:t>
            </a:r>
            <a:r>
              <a:rPr lang="en-SG" dirty="0"/>
              <a:t>stops fluctuating, learning about a and b stops as well. In that case, investors would eventually learn the true value of a at the prevailing level of S/W, but they would never learn a and b, so they would forever remain uncertain about a at any other level of S/W.</a:t>
            </a:r>
          </a:p>
          <a:p>
            <a:endParaRPr lang="en-US" dirty="0"/>
          </a:p>
        </p:txBody>
      </p:sp>
      <p:sp>
        <p:nvSpPr>
          <p:cNvPr id="3" name="Title 2"/>
          <p:cNvSpPr>
            <a:spLocks noGrp="1"/>
          </p:cNvSpPr>
          <p:nvPr>
            <p:ph type="title"/>
          </p:nvPr>
        </p:nvSpPr>
        <p:spPr/>
        <p:txBody>
          <a:bodyPr/>
          <a:lstStyle/>
          <a:p>
            <a:r>
              <a:rPr lang="en-US" dirty="0"/>
              <a:t>Future size of active management industry</a:t>
            </a:r>
            <a:r>
              <a:rPr lang="zh-CN" altLang="zh-CN" dirty="0"/>
              <a:t> </a:t>
            </a:r>
            <a:r>
              <a:rPr lang="en-US" altLang="zh-CN" dirty="0"/>
              <a:t>–</a:t>
            </a:r>
            <a:r>
              <a:rPr lang="zh-CN" altLang="en-US" dirty="0"/>
              <a:t> </a:t>
            </a:r>
            <a:r>
              <a:rPr lang="en-US" altLang="zh-CN" dirty="0"/>
              <a:t>learning</a:t>
            </a:r>
            <a:r>
              <a:rPr lang="zh-CN" altLang="en-US" dirty="0"/>
              <a:t> </a:t>
            </a:r>
            <a:r>
              <a:rPr lang="en-US" altLang="zh-CN" dirty="0"/>
              <a:t>speed</a:t>
            </a:r>
            <a:endParaRPr lang="en-US" dirty="0"/>
          </a:p>
        </p:txBody>
      </p:sp>
      <p:sp>
        <p:nvSpPr>
          <p:cNvPr id="4" name="Slide Number Placeholder 3"/>
          <p:cNvSpPr>
            <a:spLocks noGrp="1"/>
          </p:cNvSpPr>
          <p:nvPr>
            <p:ph type="sldNum" sz="quarter" idx="12"/>
          </p:nvPr>
        </p:nvSpPr>
        <p:spPr/>
        <p:txBody>
          <a:bodyPr/>
          <a:lstStyle/>
          <a:p>
            <a:fld id="{F7886C9C-DC18-4195-8FD5-A50AA931D419}" type="slidenum">
              <a:rPr lang="en-US" smtClean="0"/>
              <a:pPr/>
              <a:t>26</a:t>
            </a:fld>
            <a:endParaRPr lang="en-US"/>
          </a:p>
        </p:txBody>
      </p:sp>
    </p:spTree>
    <p:extLst>
      <p:ext uri="{BB962C8B-B14F-4D97-AF65-F5344CB8AC3E}">
        <p14:creationId xmlns:p14="http://schemas.microsoft.com/office/powerpoint/2010/main" val="9547673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The paper use a </a:t>
            </a:r>
            <a:r>
              <a:rPr lang="en-US" dirty="0"/>
              <a:t>model with competing investors and fund </a:t>
            </a:r>
            <a:r>
              <a:rPr lang="en-US" dirty="0" smtClean="0"/>
              <a:t>managers</a:t>
            </a:r>
            <a:r>
              <a:rPr lang="en-US" dirty="0"/>
              <a:t> </a:t>
            </a:r>
            <a:r>
              <a:rPr lang="en-US" dirty="0" smtClean="0"/>
              <a:t>to </a:t>
            </a:r>
            <a:r>
              <a:rPr lang="en-US" dirty="0"/>
              <a:t>find that the large observed size of the active management industry can be rationalized if investors believe that active managers face decreasing returns to scale. </a:t>
            </a:r>
            <a:endParaRPr lang="en-US" dirty="0" smtClean="0"/>
          </a:p>
          <a:p>
            <a:endParaRPr lang="en-US" dirty="0"/>
          </a:p>
          <a:p>
            <a:r>
              <a:rPr lang="en-US" dirty="0" smtClean="0"/>
              <a:t>Under constant return to scale, investors will allocate nothing to active management.</a:t>
            </a:r>
          </a:p>
          <a:p>
            <a:endParaRPr lang="en-US" dirty="0"/>
          </a:p>
          <a:p>
            <a:r>
              <a:rPr lang="en-US" dirty="0"/>
              <a:t>Under </a:t>
            </a:r>
            <a:r>
              <a:rPr lang="en-US" dirty="0" smtClean="0"/>
              <a:t>decreasing </a:t>
            </a:r>
            <a:r>
              <a:rPr lang="en-US" dirty="0"/>
              <a:t>return to scale, investors will </a:t>
            </a:r>
            <a:r>
              <a:rPr lang="en-US" dirty="0" smtClean="0"/>
              <a:t>adjust their allocation </a:t>
            </a:r>
            <a:r>
              <a:rPr lang="en-US" dirty="0"/>
              <a:t>to active </a:t>
            </a:r>
            <a:r>
              <a:rPr lang="en-US" dirty="0" smtClean="0"/>
              <a:t>management, b</a:t>
            </a:r>
            <a:r>
              <a:rPr lang="en-SG" dirty="0" smtClean="0"/>
              <a:t>ut </a:t>
            </a:r>
            <a:r>
              <a:rPr lang="en-SG" dirty="0"/>
              <a:t>it should also remain substantial</a:t>
            </a:r>
            <a:r>
              <a:rPr lang="en-SG" dirty="0" smtClean="0"/>
              <a:t>.</a:t>
            </a:r>
            <a:endParaRPr lang="en-US" dirty="0" smtClean="0"/>
          </a:p>
          <a:p>
            <a:pPr marL="45720" indent="0">
              <a:buNone/>
            </a:pPr>
            <a:endParaRPr lang="en-US" dirty="0"/>
          </a:p>
          <a:p>
            <a:r>
              <a:rPr lang="en-US" dirty="0" smtClean="0"/>
              <a:t>Active management industry is likely to remain large for many more years, even if it continues to underperform.</a:t>
            </a:r>
          </a:p>
          <a:p>
            <a:endParaRPr lang="en-US" dirty="0"/>
          </a:p>
          <a:p>
            <a:endParaRPr lang="en-US" dirty="0"/>
          </a:p>
        </p:txBody>
      </p:sp>
      <p:sp>
        <p:nvSpPr>
          <p:cNvPr id="3" name="Title 2"/>
          <p:cNvSpPr>
            <a:spLocks noGrp="1"/>
          </p:cNvSpPr>
          <p:nvPr>
            <p:ph type="title"/>
          </p:nvPr>
        </p:nvSpPr>
        <p:spPr/>
        <p:txBody>
          <a:bodyPr/>
          <a:lstStyle/>
          <a:p>
            <a:r>
              <a:rPr lang="en-US" dirty="0" smtClean="0"/>
              <a:t>Conclusion</a:t>
            </a:r>
            <a:endParaRPr lang="en-US" dirty="0"/>
          </a:p>
        </p:txBody>
      </p:sp>
      <p:sp>
        <p:nvSpPr>
          <p:cNvPr id="4" name="Slide Number Placeholder 3"/>
          <p:cNvSpPr>
            <a:spLocks noGrp="1"/>
          </p:cNvSpPr>
          <p:nvPr>
            <p:ph type="sldNum" sz="quarter" idx="12"/>
          </p:nvPr>
        </p:nvSpPr>
        <p:spPr/>
        <p:txBody>
          <a:bodyPr/>
          <a:lstStyle/>
          <a:p>
            <a:fld id="{F7886C9C-DC18-4195-8FD5-A50AA931D419}" type="slidenum">
              <a:rPr lang="en-US" smtClean="0"/>
              <a:pPr/>
              <a:t>27</a:t>
            </a:fld>
            <a:endParaRPr lang="en-US"/>
          </a:p>
        </p:txBody>
      </p:sp>
    </p:spTree>
    <p:extLst>
      <p:ext uri="{BB962C8B-B14F-4D97-AF65-F5344CB8AC3E}">
        <p14:creationId xmlns:p14="http://schemas.microsoft.com/office/powerpoint/2010/main" val="215017617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Investors in our model face </a:t>
            </a:r>
            <a:r>
              <a:rPr lang="en-US" dirty="0" err="1"/>
              <a:t>endogeneity</a:t>
            </a:r>
            <a:r>
              <a:rPr lang="en-US" dirty="0"/>
              <a:t> that limits their learning: </a:t>
            </a:r>
            <a:r>
              <a:rPr lang="en-US" dirty="0" smtClean="0"/>
              <a:t>what</a:t>
            </a:r>
            <a:r>
              <a:rPr lang="en-SG" dirty="0"/>
              <a:t> </a:t>
            </a:r>
            <a:r>
              <a:rPr lang="en-US" dirty="0" smtClean="0"/>
              <a:t>they </a:t>
            </a:r>
            <a:r>
              <a:rPr lang="en-US" dirty="0"/>
              <a:t>learn affects how much they allocate to active management, and </a:t>
            </a:r>
            <a:r>
              <a:rPr lang="en-US" dirty="0" smtClean="0"/>
              <a:t>what</a:t>
            </a:r>
            <a:r>
              <a:rPr lang="en-SG" dirty="0"/>
              <a:t> </a:t>
            </a:r>
            <a:r>
              <a:rPr lang="en-US" dirty="0" smtClean="0"/>
              <a:t>they </a:t>
            </a:r>
            <a:r>
              <a:rPr lang="en-US" dirty="0"/>
              <a:t>allocate affects how much they learn. </a:t>
            </a:r>
            <a:endParaRPr lang="en-US" dirty="0" smtClean="0"/>
          </a:p>
          <a:p>
            <a:endParaRPr lang="en-US" dirty="0" smtClean="0"/>
          </a:p>
          <a:p>
            <a:r>
              <a:rPr lang="en-US" dirty="0" smtClean="0"/>
              <a:t>Owing </a:t>
            </a:r>
            <a:r>
              <a:rPr lang="en-US" dirty="0"/>
              <a:t>to this </a:t>
            </a:r>
            <a:r>
              <a:rPr lang="en-US" dirty="0" err="1"/>
              <a:t>endogeneity</a:t>
            </a:r>
            <a:r>
              <a:rPr lang="en-US" dirty="0"/>
              <a:t>, </a:t>
            </a:r>
            <a:r>
              <a:rPr lang="en-US" dirty="0" smtClean="0"/>
              <a:t>the</a:t>
            </a:r>
            <a:r>
              <a:rPr lang="en-SG" dirty="0"/>
              <a:t> </a:t>
            </a:r>
            <a:r>
              <a:rPr lang="en-US" dirty="0" smtClean="0"/>
              <a:t>equilibrium </a:t>
            </a:r>
            <a:r>
              <a:rPr lang="en-US" dirty="0"/>
              <a:t>allocation tends to vary little over time, resulting in </a:t>
            </a:r>
            <a:r>
              <a:rPr lang="en-US" dirty="0" smtClean="0"/>
              <a:t>slow</a:t>
            </a:r>
            <a:r>
              <a:rPr lang="en-SG" dirty="0"/>
              <a:t> </a:t>
            </a:r>
            <a:r>
              <a:rPr lang="en-US" dirty="0" smtClean="0"/>
              <a:t>learning </a:t>
            </a:r>
            <a:r>
              <a:rPr lang="en-US" dirty="0"/>
              <a:t>about the degree of returns to scale in active management. </a:t>
            </a:r>
            <a:endParaRPr lang="en-US" dirty="0" smtClean="0"/>
          </a:p>
          <a:p>
            <a:endParaRPr lang="en-US" dirty="0" smtClean="0"/>
          </a:p>
          <a:p>
            <a:r>
              <a:rPr lang="en-US" dirty="0" smtClean="0"/>
              <a:t>Initial</a:t>
            </a:r>
            <a:r>
              <a:rPr lang="en-SG" dirty="0"/>
              <a:t> </a:t>
            </a:r>
            <a:r>
              <a:rPr lang="en-US" dirty="0" smtClean="0"/>
              <a:t>beliefs </a:t>
            </a:r>
            <a:r>
              <a:rPr lang="en-US" dirty="0"/>
              <a:t>about returns to scale thus affect the investors’ active </a:t>
            </a:r>
            <a:r>
              <a:rPr lang="en-US" dirty="0" smtClean="0"/>
              <a:t>allocations</a:t>
            </a:r>
            <a:r>
              <a:rPr lang="en-SG" dirty="0"/>
              <a:t> </a:t>
            </a:r>
            <a:r>
              <a:rPr lang="en-US" dirty="0" smtClean="0"/>
              <a:t>for </a:t>
            </a:r>
            <a:r>
              <a:rPr lang="en-US" dirty="0"/>
              <a:t>a long time.</a:t>
            </a:r>
            <a:endParaRPr lang="en-SG" dirty="0"/>
          </a:p>
          <a:p>
            <a:endParaRPr lang="en-US" dirty="0"/>
          </a:p>
        </p:txBody>
      </p:sp>
      <p:sp>
        <p:nvSpPr>
          <p:cNvPr id="3" name="Title 2"/>
          <p:cNvSpPr>
            <a:spLocks noGrp="1"/>
          </p:cNvSpPr>
          <p:nvPr>
            <p:ph type="title"/>
          </p:nvPr>
        </p:nvSpPr>
        <p:spPr/>
        <p:txBody>
          <a:bodyPr/>
          <a:lstStyle/>
          <a:p>
            <a:r>
              <a:rPr lang="en-US" dirty="0" smtClean="0"/>
              <a:t>conclusion</a:t>
            </a:r>
            <a:endParaRPr lang="en-US" dirty="0"/>
          </a:p>
        </p:txBody>
      </p:sp>
      <p:sp>
        <p:nvSpPr>
          <p:cNvPr id="4" name="Slide Number Placeholder 3"/>
          <p:cNvSpPr>
            <a:spLocks noGrp="1"/>
          </p:cNvSpPr>
          <p:nvPr>
            <p:ph type="sldNum" sz="quarter" idx="12"/>
          </p:nvPr>
        </p:nvSpPr>
        <p:spPr/>
        <p:txBody>
          <a:bodyPr/>
          <a:lstStyle/>
          <a:p>
            <a:fld id="{F7886C9C-DC18-4195-8FD5-A50AA931D419}" type="slidenum">
              <a:rPr lang="en-US" smtClean="0"/>
              <a:pPr/>
              <a:t>28</a:t>
            </a:fld>
            <a:endParaRPr lang="en-US"/>
          </a:p>
        </p:txBody>
      </p:sp>
    </p:spTree>
    <p:extLst>
      <p:ext uri="{BB962C8B-B14F-4D97-AF65-F5344CB8AC3E}">
        <p14:creationId xmlns:p14="http://schemas.microsoft.com/office/powerpoint/2010/main" val="256498531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Active</a:t>
            </a:r>
            <a:r>
              <a:rPr lang="zh-CN" altLang="en-US" dirty="0" smtClean="0"/>
              <a:t> </a:t>
            </a:r>
            <a:r>
              <a:rPr lang="en-US" altLang="zh-CN" dirty="0" smtClean="0"/>
              <a:t>asset</a:t>
            </a:r>
            <a:r>
              <a:rPr lang="zh-CN" altLang="en-US" dirty="0" smtClean="0"/>
              <a:t> </a:t>
            </a:r>
            <a:r>
              <a:rPr lang="en-US" altLang="zh-CN" dirty="0" smtClean="0"/>
              <a:t>management</a:t>
            </a:r>
            <a:r>
              <a:rPr lang="zh-CN" altLang="en-US" dirty="0" smtClean="0"/>
              <a:t> </a:t>
            </a:r>
            <a:r>
              <a:rPr lang="en-US" altLang="zh-CN" dirty="0" smtClean="0"/>
              <a:t>is</a:t>
            </a:r>
            <a:r>
              <a:rPr lang="zh-CN" altLang="en-US" dirty="0" smtClean="0"/>
              <a:t> </a:t>
            </a:r>
            <a:r>
              <a:rPr lang="en-US" altLang="zh-CN" dirty="0" smtClean="0"/>
              <a:t>popular</a:t>
            </a:r>
            <a:r>
              <a:rPr lang="zh-CN" altLang="en-US" dirty="0" smtClean="0"/>
              <a:t>, </a:t>
            </a:r>
            <a:r>
              <a:rPr lang="en-US" altLang="zh-CN" dirty="0" smtClean="0"/>
              <a:t>even</a:t>
            </a:r>
            <a:r>
              <a:rPr lang="zh-CN" altLang="en-US" dirty="0" smtClean="0"/>
              <a:t> </a:t>
            </a:r>
            <a:r>
              <a:rPr lang="en-US" altLang="zh-CN" dirty="0" smtClean="0"/>
              <a:t>though</a:t>
            </a:r>
            <a:r>
              <a:rPr lang="zh-CN" altLang="en-US" dirty="0" smtClean="0"/>
              <a:t> </a:t>
            </a:r>
            <a:r>
              <a:rPr lang="en-US" altLang="zh-CN" dirty="0" smtClean="0"/>
              <a:t>its</a:t>
            </a:r>
            <a:r>
              <a:rPr lang="zh-CN" altLang="en-US" dirty="0" smtClean="0"/>
              <a:t> </a:t>
            </a:r>
            <a:r>
              <a:rPr lang="en-US" altLang="zh-CN" dirty="0" smtClean="0"/>
              <a:t>track</a:t>
            </a:r>
            <a:r>
              <a:rPr lang="zh-CN" altLang="en-US" dirty="0" smtClean="0"/>
              <a:t> </a:t>
            </a:r>
            <a:r>
              <a:rPr lang="en-US" altLang="zh-CN" dirty="0" smtClean="0"/>
              <a:t>record</a:t>
            </a:r>
            <a:r>
              <a:rPr lang="zh-CN" altLang="en-US" dirty="0" smtClean="0"/>
              <a:t> </a:t>
            </a:r>
            <a:r>
              <a:rPr lang="en-US" altLang="zh-CN" dirty="0" smtClean="0"/>
              <a:t>has</a:t>
            </a:r>
            <a:r>
              <a:rPr lang="zh-CN" altLang="en-US" dirty="0" smtClean="0"/>
              <a:t> </a:t>
            </a:r>
            <a:r>
              <a:rPr lang="en-US" altLang="zh-CN" dirty="0" smtClean="0"/>
              <a:t>been</a:t>
            </a:r>
            <a:r>
              <a:rPr lang="zh-CN" altLang="en-US" dirty="0" smtClean="0"/>
              <a:t> </a:t>
            </a:r>
            <a:r>
              <a:rPr lang="en-US" altLang="zh-CN" dirty="0" smtClean="0"/>
              <a:t>unimpressive.</a:t>
            </a:r>
          </a:p>
          <a:p>
            <a:endParaRPr lang="en-US" altLang="zh-CN" dirty="0" smtClean="0"/>
          </a:p>
          <a:p>
            <a:r>
              <a:rPr lang="en-US" dirty="0" smtClean="0"/>
              <a:t>For</a:t>
            </a:r>
            <a:r>
              <a:rPr lang="zh-CN" altLang="en-US" dirty="0" smtClean="0"/>
              <a:t> </a:t>
            </a:r>
            <a:r>
              <a:rPr lang="en-US" altLang="zh-CN" dirty="0" smtClean="0"/>
              <a:t>example,</a:t>
            </a:r>
            <a:r>
              <a:rPr lang="zh-CN" altLang="en-US" dirty="0"/>
              <a:t> </a:t>
            </a:r>
            <a:r>
              <a:rPr lang="en-US" altLang="zh-CN" dirty="0" smtClean="0"/>
              <a:t>numerous</a:t>
            </a:r>
            <a:r>
              <a:rPr lang="zh-CN" altLang="en-US" dirty="0" smtClean="0"/>
              <a:t> </a:t>
            </a:r>
            <a:r>
              <a:rPr lang="en-US" altLang="zh-CN" dirty="0" smtClean="0"/>
              <a:t>studies</a:t>
            </a:r>
            <a:r>
              <a:rPr lang="zh-CN" altLang="en-US" dirty="0" smtClean="0"/>
              <a:t> </a:t>
            </a:r>
            <a:r>
              <a:rPr lang="en-US" altLang="zh-CN" dirty="0" smtClean="0"/>
              <a:t>report</a:t>
            </a:r>
            <a:r>
              <a:rPr lang="zh-CN" altLang="en-US" dirty="0" smtClean="0"/>
              <a:t> </a:t>
            </a:r>
            <a:r>
              <a:rPr lang="en-US" altLang="zh-CN" dirty="0" smtClean="0"/>
              <a:t>that</a:t>
            </a:r>
            <a:r>
              <a:rPr lang="zh-CN" altLang="en-US" dirty="0" smtClean="0"/>
              <a:t> </a:t>
            </a:r>
            <a:r>
              <a:rPr lang="en-US" altLang="zh-CN" dirty="0" smtClean="0"/>
              <a:t>mutual</a:t>
            </a:r>
            <a:r>
              <a:rPr lang="zh-CN" altLang="en-US" dirty="0" smtClean="0"/>
              <a:t> </a:t>
            </a:r>
            <a:r>
              <a:rPr lang="en-US" altLang="zh-CN" dirty="0" smtClean="0"/>
              <a:t>funds</a:t>
            </a:r>
            <a:r>
              <a:rPr lang="zh-CN" altLang="en-US" dirty="0" smtClean="0"/>
              <a:t> </a:t>
            </a:r>
            <a:r>
              <a:rPr lang="en-US" altLang="zh-CN" dirty="0" smtClean="0"/>
              <a:t>have</a:t>
            </a:r>
            <a:r>
              <a:rPr lang="zh-CN" altLang="en-US" dirty="0" smtClean="0"/>
              <a:t> </a:t>
            </a:r>
            <a:r>
              <a:rPr lang="en-US" altLang="zh-CN" dirty="0" smtClean="0"/>
              <a:t>provided</a:t>
            </a:r>
            <a:r>
              <a:rPr lang="zh-CN" altLang="en-US" dirty="0" smtClean="0"/>
              <a:t> </a:t>
            </a:r>
            <a:r>
              <a:rPr lang="en-US" altLang="zh-CN" dirty="0" smtClean="0"/>
              <a:t>investors</a:t>
            </a:r>
            <a:r>
              <a:rPr lang="zh-CN" altLang="en-US" dirty="0" smtClean="0"/>
              <a:t> </a:t>
            </a:r>
            <a:r>
              <a:rPr lang="en-US" altLang="zh-CN" dirty="0" smtClean="0"/>
              <a:t>with</a:t>
            </a:r>
            <a:r>
              <a:rPr lang="zh-CN" altLang="en-US" dirty="0" smtClean="0"/>
              <a:t> </a:t>
            </a:r>
            <a:r>
              <a:rPr lang="en-US" altLang="zh-CN" dirty="0" smtClean="0"/>
              <a:t>returns</a:t>
            </a:r>
            <a:r>
              <a:rPr lang="zh-CN" altLang="en-US" dirty="0" smtClean="0"/>
              <a:t> </a:t>
            </a:r>
            <a:r>
              <a:rPr lang="en-US" altLang="zh-CN" dirty="0" smtClean="0"/>
              <a:t>significantly</a:t>
            </a:r>
            <a:r>
              <a:rPr lang="zh-CN" altLang="en-US" dirty="0" smtClean="0"/>
              <a:t> </a:t>
            </a:r>
            <a:r>
              <a:rPr lang="en-US" altLang="zh-CN" dirty="0" smtClean="0"/>
              <a:t>below</a:t>
            </a:r>
            <a:r>
              <a:rPr lang="zh-CN" altLang="en-US" dirty="0" smtClean="0"/>
              <a:t> </a:t>
            </a:r>
            <a:r>
              <a:rPr lang="en-US" altLang="zh-CN" dirty="0" smtClean="0"/>
              <a:t>passively</a:t>
            </a:r>
            <a:r>
              <a:rPr lang="zh-CN" altLang="en-US" dirty="0" smtClean="0"/>
              <a:t> </a:t>
            </a:r>
            <a:r>
              <a:rPr lang="en-US" altLang="zh-CN" dirty="0" smtClean="0"/>
              <a:t>managed</a:t>
            </a:r>
            <a:r>
              <a:rPr lang="zh-CN" altLang="en-US" dirty="0" smtClean="0"/>
              <a:t> </a:t>
            </a:r>
            <a:r>
              <a:rPr lang="en-US" altLang="zh-CN" dirty="0" smtClean="0"/>
              <a:t>funds</a:t>
            </a:r>
            <a:r>
              <a:rPr lang="zh-CN" altLang="en-US" dirty="0" smtClean="0"/>
              <a:t>.</a:t>
            </a:r>
            <a:endParaRPr lang="en-US" altLang="zh-CN" dirty="0" smtClean="0"/>
          </a:p>
          <a:p>
            <a:endParaRPr lang="en-US" altLang="zh-CN" dirty="0" smtClean="0"/>
          </a:p>
          <a:p>
            <a:r>
              <a:rPr lang="en-US" dirty="0" smtClean="0"/>
              <a:t>However</a:t>
            </a:r>
            <a:r>
              <a:rPr lang="en-US" altLang="zh-CN" dirty="0" smtClean="0"/>
              <a:t>,</a:t>
            </a:r>
            <a:r>
              <a:rPr lang="zh-CN" altLang="en-US" dirty="0" smtClean="0"/>
              <a:t> </a:t>
            </a:r>
            <a:r>
              <a:rPr lang="en-US" altLang="zh-CN" dirty="0" smtClean="0"/>
              <a:t>the</a:t>
            </a:r>
            <a:r>
              <a:rPr lang="zh-CN" altLang="en-US" dirty="0" smtClean="0"/>
              <a:t> </a:t>
            </a:r>
            <a:r>
              <a:rPr lang="en-US" altLang="zh-CN" dirty="0" smtClean="0"/>
              <a:t>total</a:t>
            </a:r>
            <a:r>
              <a:rPr lang="zh-CN" altLang="en-US" dirty="0" smtClean="0"/>
              <a:t> </a:t>
            </a:r>
            <a:r>
              <a:rPr lang="en-US" altLang="zh-CN" dirty="0" smtClean="0"/>
              <a:t>size</a:t>
            </a:r>
            <a:r>
              <a:rPr lang="zh-CN" altLang="en-US" dirty="0" smtClean="0"/>
              <a:t> </a:t>
            </a:r>
            <a:r>
              <a:rPr lang="en-US" altLang="zh-CN" dirty="0" smtClean="0"/>
              <a:t>of</a:t>
            </a:r>
            <a:r>
              <a:rPr lang="zh-CN" altLang="en-US" dirty="0" smtClean="0"/>
              <a:t> </a:t>
            </a:r>
            <a:r>
              <a:rPr lang="en-US" altLang="zh-CN" dirty="0" smtClean="0"/>
              <a:t>active</a:t>
            </a:r>
            <a:r>
              <a:rPr lang="zh-CN" altLang="en-US" dirty="0" smtClean="0"/>
              <a:t> </a:t>
            </a:r>
            <a:r>
              <a:rPr lang="en-US" altLang="zh-CN" dirty="0" smtClean="0"/>
              <a:t>management</a:t>
            </a:r>
            <a:r>
              <a:rPr lang="zh-CN" altLang="en-US" dirty="0" smtClean="0"/>
              <a:t> </a:t>
            </a:r>
            <a:r>
              <a:rPr lang="en-US" altLang="zh-CN" dirty="0" smtClean="0"/>
              <a:t>industry</a:t>
            </a:r>
            <a:r>
              <a:rPr lang="zh-CN" altLang="en-US" dirty="0" smtClean="0"/>
              <a:t> </a:t>
            </a:r>
            <a:r>
              <a:rPr lang="en-US" altLang="zh-CN" dirty="0" smtClean="0"/>
              <a:t>is</a:t>
            </a:r>
            <a:r>
              <a:rPr lang="zh-CN" altLang="en-US" dirty="0" smtClean="0"/>
              <a:t> </a:t>
            </a:r>
            <a:r>
              <a:rPr lang="en-US" altLang="zh-CN" dirty="0" smtClean="0"/>
              <a:t>still</a:t>
            </a:r>
            <a:r>
              <a:rPr lang="zh-CN" altLang="en-US" dirty="0" smtClean="0"/>
              <a:t> </a:t>
            </a:r>
            <a:r>
              <a:rPr lang="en-US" altLang="zh-CN" dirty="0" smtClean="0"/>
              <a:t>huge</a:t>
            </a:r>
            <a:r>
              <a:rPr lang="zh-CN" altLang="en-US" dirty="0" smtClean="0"/>
              <a:t> </a:t>
            </a:r>
            <a:r>
              <a:rPr lang="en-US" altLang="zh-CN" dirty="0" smtClean="0"/>
              <a:t>compared</a:t>
            </a:r>
            <a:r>
              <a:rPr lang="zh-CN" altLang="en-US" dirty="0" smtClean="0"/>
              <a:t> </a:t>
            </a:r>
            <a:r>
              <a:rPr lang="en-US" altLang="zh-CN" dirty="0" smtClean="0"/>
              <a:t>to</a:t>
            </a:r>
            <a:r>
              <a:rPr lang="zh-CN" altLang="en-US" dirty="0" smtClean="0"/>
              <a:t> </a:t>
            </a:r>
            <a:r>
              <a:rPr lang="en-US" altLang="zh-CN" dirty="0" smtClean="0"/>
              <a:t>index</a:t>
            </a:r>
            <a:r>
              <a:rPr lang="zh-CN" altLang="en-US" dirty="0" smtClean="0"/>
              <a:t> </a:t>
            </a:r>
            <a:r>
              <a:rPr lang="en-US" altLang="zh-CN" dirty="0" smtClean="0"/>
              <a:t>funds,</a:t>
            </a:r>
            <a:r>
              <a:rPr lang="zh-CN" altLang="en-US" dirty="0" smtClean="0"/>
              <a:t> </a:t>
            </a:r>
            <a:r>
              <a:rPr lang="en-US" altLang="zh-CN" dirty="0" smtClean="0"/>
              <a:t>and</a:t>
            </a:r>
            <a:r>
              <a:rPr lang="zh-CN" altLang="en-US" dirty="0" smtClean="0"/>
              <a:t> </a:t>
            </a:r>
            <a:r>
              <a:rPr lang="en-US" altLang="zh-CN" dirty="0" smtClean="0"/>
              <a:t>why?</a:t>
            </a:r>
            <a:endParaRPr lang="en-US" dirty="0"/>
          </a:p>
        </p:txBody>
      </p:sp>
      <p:sp>
        <p:nvSpPr>
          <p:cNvPr id="3" name="Title 2"/>
          <p:cNvSpPr>
            <a:spLocks noGrp="1"/>
          </p:cNvSpPr>
          <p:nvPr>
            <p:ph type="title"/>
          </p:nvPr>
        </p:nvSpPr>
        <p:spPr/>
        <p:txBody>
          <a:bodyPr/>
          <a:lstStyle/>
          <a:p>
            <a:r>
              <a:rPr lang="en-US" dirty="0" smtClean="0"/>
              <a:t>background</a:t>
            </a:r>
            <a:endParaRPr lang="en-US" dirty="0"/>
          </a:p>
        </p:txBody>
      </p:sp>
      <p:sp>
        <p:nvSpPr>
          <p:cNvPr id="4" name="Slide Number Placeholder 3"/>
          <p:cNvSpPr>
            <a:spLocks noGrp="1"/>
          </p:cNvSpPr>
          <p:nvPr>
            <p:ph type="sldNum" sz="quarter" idx="12"/>
          </p:nvPr>
        </p:nvSpPr>
        <p:spPr/>
        <p:txBody>
          <a:bodyPr/>
          <a:lstStyle/>
          <a:p>
            <a:fld id="{F7886C9C-DC18-4195-8FD5-A50AA931D419}" type="slidenum">
              <a:rPr lang="en-US" smtClean="0"/>
              <a:pPr/>
              <a:t>3</a:t>
            </a:fld>
            <a:endParaRPr lang="en-US"/>
          </a:p>
        </p:txBody>
      </p:sp>
    </p:spTree>
    <p:extLst>
      <p:ext uri="{BB962C8B-B14F-4D97-AF65-F5344CB8AC3E}">
        <p14:creationId xmlns:p14="http://schemas.microsoft.com/office/powerpoint/2010/main" val="279483737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T</a:t>
            </a:r>
            <a:r>
              <a:rPr lang="en-US" altLang="zh-CN" dirty="0"/>
              <a:t>here</a:t>
            </a:r>
            <a:r>
              <a:rPr lang="zh-CN" altLang="en-US" dirty="0"/>
              <a:t> </a:t>
            </a:r>
            <a:r>
              <a:rPr lang="en-US" altLang="zh-CN" dirty="0"/>
              <a:t>is</a:t>
            </a:r>
            <a:r>
              <a:rPr lang="zh-CN" altLang="en-US" dirty="0"/>
              <a:t> </a:t>
            </a:r>
            <a:r>
              <a:rPr lang="en-US" altLang="zh-CN" dirty="0"/>
              <a:t>a</a:t>
            </a:r>
            <a:r>
              <a:rPr lang="zh-CN" altLang="en-US" dirty="0"/>
              <a:t> </a:t>
            </a:r>
            <a:r>
              <a:rPr lang="en-US" altLang="zh-CN" dirty="0"/>
              <a:t>decreasing</a:t>
            </a:r>
            <a:r>
              <a:rPr lang="zh-CN" altLang="en-US" dirty="0"/>
              <a:t> </a:t>
            </a:r>
            <a:r>
              <a:rPr lang="en-US" altLang="zh-CN" dirty="0"/>
              <a:t>rate</a:t>
            </a:r>
            <a:r>
              <a:rPr lang="zh-CN" altLang="en-US" dirty="0"/>
              <a:t> </a:t>
            </a:r>
            <a:r>
              <a:rPr lang="en-US" altLang="zh-CN" dirty="0"/>
              <a:t>of</a:t>
            </a:r>
            <a:r>
              <a:rPr lang="zh-CN" altLang="en-US" dirty="0"/>
              <a:t> </a:t>
            </a:r>
            <a:r>
              <a:rPr lang="en-US" altLang="zh-CN" dirty="0"/>
              <a:t>return</a:t>
            </a:r>
            <a:r>
              <a:rPr lang="zh-CN" altLang="en-US" dirty="0"/>
              <a:t> </a:t>
            </a:r>
            <a:r>
              <a:rPr lang="en-US" altLang="zh-CN" dirty="0"/>
              <a:t>to</a:t>
            </a:r>
            <a:r>
              <a:rPr lang="zh-CN" altLang="en-US" dirty="0"/>
              <a:t> </a:t>
            </a:r>
            <a:r>
              <a:rPr lang="en-US" altLang="zh-CN" dirty="0" smtClean="0"/>
              <a:t>scale.</a:t>
            </a:r>
            <a:endParaRPr lang="en-US" altLang="zh-CN" dirty="0"/>
          </a:p>
          <a:p>
            <a:endParaRPr lang="en-US" altLang="zh-CN" dirty="0"/>
          </a:p>
          <a:p>
            <a:r>
              <a:rPr lang="en-US" altLang="zh-CN" dirty="0"/>
              <a:t>Investor’s</a:t>
            </a:r>
            <a:r>
              <a:rPr lang="zh-CN" altLang="en-US" dirty="0"/>
              <a:t> </a:t>
            </a:r>
            <a:r>
              <a:rPr lang="en-US" altLang="zh-CN" dirty="0"/>
              <a:t>learning</a:t>
            </a:r>
            <a:r>
              <a:rPr lang="zh-CN" altLang="en-US" dirty="0"/>
              <a:t> </a:t>
            </a:r>
            <a:r>
              <a:rPr lang="en-US" altLang="zh-CN" dirty="0"/>
              <a:t>about</a:t>
            </a:r>
            <a:r>
              <a:rPr lang="zh-CN" altLang="en-US" dirty="0"/>
              <a:t> </a:t>
            </a:r>
            <a:r>
              <a:rPr lang="en-US" altLang="zh-CN" dirty="0"/>
              <a:t>returns</a:t>
            </a:r>
            <a:r>
              <a:rPr lang="zh-CN" altLang="en-US" dirty="0"/>
              <a:t> </a:t>
            </a:r>
            <a:r>
              <a:rPr lang="en-US" altLang="zh-CN" dirty="0"/>
              <a:t>to</a:t>
            </a:r>
            <a:r>
              <a:rPr lang="zh-CN" altLang="en-US" dirty="0"/>
              <a:t> </a:t>
            </a:r>
            <a:r>
              <a:rPr lang="en-US" altLang="zh-CN" dirty="0"/>
              <a:t>scale</a:t>
            </a:r>
            <a:r>
              <a:rPr lang="zh-CN" altLang="en-US" dirty="0"/>
              <a:t> </a:t>
            </a:r>
            <a:r>
              <a:rPr lang="en-US" altLang="zh-CN" dirty="0"/>
              <a:t>in</a:t>
            </a:r>
            <a:r>
              <a:rPr lang="zh-CN" altLang="en-US" dirty="0"/>
              <a:t> </a:t>
            </a:r>
            <a:r>
              <a:rPr lang="en-US" altLang="zh-CN" dirty="0"/>
              <a:t>active</a:t>
            </a:r>
            <a:r>
              <a:rPr lang="zh-CN" altLang="en-US" dirty="0"/>
              <a:t> </a:t>
            </a:r>
            <a:r>
              <a:rPr lang="en-US" altLang="zh-CN" dirty="0"/>
              <a:t>management</a:t>
            </a:r>
            <a:r>
              <a:rPr lang="zh-CN" altLang="en-US" dirty="0"/>
              <a:t> </a:t>
            </a:r>
            <a:r>
              <a:rPr lang="en-US" altLang="zh-CN" dirty="0"/>
              <a:t>is</a:t>
            </a:r>
            <a:r>
              <a:rPr lang="zh-CN" altLang="en-US" dirty="0"/>
              <a:t> </a:t>
            </a:r>
            <a:r>
              <a:rPr lang="en-US" altLang="zh-CN" dirty="0"/>
              <a:t>slow.</a:t>
            </a:r>
          </a:p>
          <a:p>
            <a:endParaRPr lang="en-US" dirty="0" smtClean="0"/>
          </a:p>
          <a:p>
            <a:r>
              <a:rPr lang="en-US" dirty="0"/>
              <a:t>After observing </a:t>
            </a:r>
            <a:r>
              <a:rPr lang="en-US" dirty="0" smtClean="0"/>
              <a:t>negative </a:t>
            </a:r>
            <a:r>
              <a:rPr lang="en-US" dirty="0"/>
              <a:t>performance, investors infer that α</a:t>
            </a:r>
            <a:r>
              <a:rPr lang="en-US" dirty="0" smtClean="0"/>
              <a:t> </a:t>
            </a:r>
            <a:r>
              <a:rPr lang="en-US" dirty="0"/>
              <a:t>is lower than expected, and they reduce their allocation to active management. </a:t>
            </a:r>
            <a:endParaRPr lang="en-US" dirty="0" smtClean="0"/>
          </a:p>
          <a:p>
            <a:endParaRPr lang="en-US" dirty="0"/>
          </a:p>
          <a:p>
            <a:r>
              <a:rPr lang="en-US" dirty="0"/>
              <a:t>Investors </a:t>
            </a:r>
            <a:r>
              <a:rPr lang="en-US" dirty="0" smtClean="0"/>
              <a:t>infer </a:t>
            </a:r>
            <a:r>
              <a:rPr lang="en-US" dirty="0"/>
              <a:t>that α</a:t>
            </a:r>
            <a:r>
              <a:rPr lang="en-US" dirty="0" smtClean="0"/>
              <a:t> </a:t>
            </a:r>
            <a:r>
              <a:rPr lang="en-US" dirty="0"/>
              <a:t>is too low at the current level of </a:t>
            </a:r>
            <a:r>
              <a:rPr lang="en-US" dirty="0" smtClean="0"/>
              <a:t>allocation, </a:t>
            </a:r>
            <a:r>
              <a:rPr lang="en-US" dirty="0"/>
              <a:t>but they know that α</a:t>
            </a:r>
            <a:r>
              <a:rPr lang="en-US" dirty="0" smtClean="0"/>
              <a:t> </a:t>
            </a:r>
            <a:r>
              <a:rPr lang="en-US" dirty="0"/>
              <a:t>will go up after they reduce </a:t>
            </a:r>
            <a:r>
              <a:rPr lang="en-US" dirty="0" smtClean="0"/>
              <a:t>allocation, </a:t>
            </a:r>
            <a:r>
              <a:rPr lang="en-US" dirty="0"/>
              <a:t>so they disinvest less than they would if </a:t>
            </a:r>
            <a:r>
              <a:rPr lang="en-US" dirty="0" smtClean="0"/>
              <a:t>returns </a:t>
            </a:r>
            <a:r>
              <a:rPr lang="en-US" dirty="0"/>
              <a:t>to scale were constant. </a:t>
            </a:r>
            <a:endParaRPr lang="en-US" dirty="0" smtClean="0"/>
          </a:p>
          <a:p>
            <a:endParaRPr lang="en-US" dirty="0"/>
          </a:p>
          <a:p>
            <a:r>
              <a:rPr lang="en-US" dirty="0" smtClean="0"/>
              <a:t>Therefore, the total size of index funds is still modest compared to that of actively managed funds.</a:t>
            </a:r>
            <a:endParaRPr lang="en-US" dirty="0"/>
          </a:p>
        </p:txBody>
      </p:sp>
      <p:sp>
        <p:nvSpPr>
          <p:cNvPr id="3" name="Title 2"/>
          <p:cNvSpPr>
            <a:spLocks noGrp="1"/>
          </p:cNvSpPr>
          <p:nvPr>
            <p:ph type="title"/>
          </p:nvPr>
        </p:nvSpPr>
        <p:spPr/>
        <p:txBody>
          <a:bodyPr/>
          <a:lstStyle/>
          <a:p>
            <a:r>
              <a:rPr lang="en-US" dirty="0" smtClean="0"/>
              <a:t>Argument &amp; rationale</a:t>
            </a:r>
            <a:endParaRPr lang="en-US" dirty="0"/>
          </a:p>
        </p:txBody>
      </p:sp>
      <p:sp>
        <p:nvSpPr>
          <p:cNvPr id="4" name="Slide Number Placeholder 3"/>
          <p:cNvSpPr>
            <a:spLocks noGrp="1"/>
          </p:cNvSpPr>
          <p:nvPr>
            <p:ph type="sldNum" sz="quarter" idx="12"/>
          </p:nvPr>
        </p:nvSpPr>
        <p:spPr/>
        <p:txBody>
          <a:bodyPr/>
          <a:lstStyle/>
          <a:p>
            <a:fld id="{F7886C9C-DC18-4195-8FD5-A50AA931D419}" type="slidenum">
              <a:rPr lang="en-US" smtClean="0"/>
              <a:pPr/>
              <a:t>4</a:t>
            </a:fld>
            <a:endParaRPr lang="en-US"/>
          </a:p>
        </p:txBody>
      </p:sp>
    </p:spTree>
    <p:extLst>
      <p:ext uri="{BB962C8B-B14F-4D97-AF65-F5344CB8AC3E}">
        <p14:creationId xmlns:p14="http://schemas.microsoft.com/office/powerpoint/2010/main" val="298814030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The paper builds its argument on the work and concept suggested by </a:t>
            </a:r>
            <a:r>
              <a:rPr lang="en-US" dirty="0" err="1" smtClean="0"/>
              <a:t>Berk</a:t>
            </a:r>
            <a:r>
              <a:rPr lang="en-US" dirty="0" smtClean="0"/>
              <a:t> and Green (2004) although their focus</a:t>
            </a:r>
            <a:r>
              <a:rPr lang="zh-CN" altLang="en-US" dirty="0" smtClean="0"/>
              <a:t> </a:t>
            </a:r>
            <a:r>
              <a:rPr lang="en-US" altLang="zh-CN" dirty="0" smtClean="0"/>
              <a:t>and</a:t>
            </a:r>
            <a:r>
              <a:rPr lang="zh-CN" altLang="en-US" dirty="0" smtClean="0"/>
              <a:t> </a:t>
            </a:r>
            <a:r>
              <a:rPr lang="en-US" altLang="zh-CN" dirty="0" smtClean="0"/>
              <a:t>implementation</a:t>
            </a:r>
            <a:r>
              <a:rPr lang="zh-CN" altLang="en-US" dirty="0" smtClean="0"/>
              <a:t> </a:t>
            </a:r>
            <a:r>
              <a:rPr lang="en-US" altLang="zh-CN" dirty="0" smtClean="0"/>
              <a:t>are</a:t>
            </a:r>
            <a:r>
              <a:rPr lang="zh-CN" altLang="en-US" dirty="0" smtClean="0"/>
              <a:t> </a:t>
            </a:r>
            <a:r>
              <a:rPr lang="en-US" altLang="zh-CN" dirty="0" smtClean="0"/>
              <a:t>quite</a:t>
            </a:r>
            <a:r>
              <a:rPr lang="zh-CN" altLang="en-US" dirty="0" smtClean="0"/>
              <a:t> </a:t>
            </a:r>
            <a:r>
              <a:rPr lang="en-US" altLang="zh-CN" dirty="0" smtClean="0"/>
              <a:t>different.</a:t>
            </a:r>
          </a:p>
          <a:p>
            <a:endParaRPr lang="en-US" dirty="0"/>
          </a:p>
          <a:p>
            <a:r>
              <a:rPr lang="en-US" dirty="0" err="1" smtClean="0"/>
              <a:t>Berk</a:t>
            </a:r>
            <a:r>
              <a:rPr lang="zh-CN" altLang="en-US" dirty="0" smtClean="0"/>
              <a:t> </a:t>
            </a:r>
            <a:r>
              <a:rPr lang="en-US" altLang="zh-CN" dirty="0" smtClean="0"/>
              <a:t>and</a:t>
            </a:r>
            <a:r>
              <a:rPr lang="zh-CN" altLang="en-US" dirty="0" smtClean="0"/>
              <a:t> </a:t>
            </a:r>
            <a:r>
              <a:rPr lang="en-US" altLang="zh-CN" dirty="0" smtClean="0"/>
              <a:t>Green</a:t>
            </a:r>
            <a:r>
              <a:rPr lang="zh-CN" altLang="en-US" dirty="0" smtClean="0"/>
              <a:t> </a:t>
            </a:r>
            <a:r>
              <a:rPr lang="en-US" altLang="zh-CN" dirty="0" smtClean="0"/>
              <a:t>assume</a:t>
            </a:r>
            <a:r>
              <a:rPr lang="zh-CN" altLang="en-US" dirty="0" smtClean="0"/>
              <a:t> </a:t>
            </a:r>
            <a:r>
              <a:rPr lang="en-US" altLang="zh-CN" dirty="0" smtClean="0"/>
              <a:t>that</a:t>
            </a:r>
            <a:r>
              <a:rPr lang="zh-CN" altLang="en-US" dirty="0" smtClean="0"/>
              <a:t> </a:t>
            </a:r>
            <a:r>
              <a:rPr lang="en-US" altLang="zh-CN" dirty="0" smtClean="0"/>
              <a:t>an</a:t>
            </a:r>
            <a:r>
              <a:rPr lang="zh-CN" altLang="en-US" dirty="0" smtClean="0"/>
              <a:t> </a:t>
            </a:r>
            <a:r>
              <a:rPr lang="en-US" altLang="zh-CN" dirty="0" smtClean="0"/>
              <a:t>individual</a:t>
            </a:r>
            <a:r>
              <a:rPr lang="zh-CN" altLang="en-US" dirty="0" smtClean="0"/>
              <a:t> </a:t>
            </a:r>
            <a:r>
              <a:rPr lang="en-US" altLang="zh-CN" dirty="0" smtClean="0"/>
              <a:t>fund’s</a:t>
            </a:r>
            <a:r>
              <a:rPr lang="zh-CN" altLang="en-US" dirty="0" smtClean="0"/>
              <a:t> </a:t>
            </a:r>
            <a:r>
              <a:rPr lang="en-US" altLang="zh-CN" dirty="0" smtClean="0"/>
              <a:t>returns</a:t>
            </a:r>
            <a:r>
              <a:rPr lang="zh-CN" altLang="en-US" dirty="0" smtClean="0"/>
              <a:t> </a:t>
            </a:r>
            <a:r>
              <a:rPr lang="en-US" altLang="zh-CN" dirty="0" smtClean="0"/>
              <a:t>are</a:t>
            </a:r>
            <a:r>
              <a:rPr lang="zh-CN" altLang="en-US" dirty="0" smtClean="0"/>
              <a:t> </a:t>
            </a:r>
            <a:r>
              <a:rPr lang="en-US" altLang="zh-CN" dirty="0" smtClean="0"/>
              <a:t>decreasing</a:t>
            </a:r>
            <a:r>
              <a:rPr lang="zh-CN" altLang="en-US" dirty="0" smtClean="0"/>
              <a:t> </a:t>
            </a:r>
            <a:r>
              <a:rPr lang="en-US" altLang="zh-CN" dirty="0" smtClean="0"/>
              <a:t>in</a:t>
            </a:r>
            <a:r>
              <a:rPr lang="zh-CN" altLang="en-US" dirty="0" smtClean="0"/>
              <a:t> </a:t>
            </a:r>
            <a:r>
              <a:rPr lang="en-US" altLang="zh-CN" dirty="0" smtClean="0"/>
              <a:t>its</a:t>
            </a:r>
            <a:r>
              <a:rPr lang="zh-CN" altLang="en-US" dirty="0" smtClean="0"/>
              <a:t> </a:t>
            </a:r>
            <a:r>
              <a:rPr lang="en-US" altLang="zh-CN" dirty="0" smtClean="0"/>
              <a:t>own</a:t>
            </a:r>
            <a:r>
              <a:rPr lang="zh-CN" altLang="en-US" dirty="0" smtClean="0"/>
              <a:t> </a:t>
            </a:r>
            <a:r>
              <a:rPr lang="en-US" altLang="zh-CN" dirty="0" smtClean="0"/>
              <a:t>size.</a:t>
            </a:r>
            <a:r>
              <a:rPr lang="zh-CN" altLang="en-US" dirty="0" smtClean="0"/>
              <a:t> </a:t>
            </a:r>
            <a:endParaRPr lang="en-US" altLang="zh-CN" dirty="0" smtClean="0"/>
          </a:p>
          <a:p>
            <a:endParaRPr lang="en-US" altLang="zh-CN" dirty="0"/>
          </a:p>
          <a:p>
            <a:r>
              <a:rPr lang="en-US" altLang="zh-CN" dirty="0" smtClean="0"/>
              <a:t>In</a:t>
            </a:r>
            <a:r>
              <a:rPr lang="zh-CN" altLang="en-US" dirty="0" smtClean="0"/>
              <a:t> </a:t>
            </a:r>
            <a:r>
              <a:rPr lang="en-US" altLang="zh-CN" dirty="0" smtClean="0"/>
              <a:t>their</a:t>
            </a:r>
            <a:r>
              <a:rPr lang="zh-CN" altLang="en-US" dirty="0" smtClean="0"/>
              <a:t> </a:t>
            </a:r>
            <a:r>
              <a:rPr lang="en-US" altLang="zh-CN" dirty="0" smtClean="0"/>
              <a:t>model,</a:t>
            </a:r>
            <a:r>
              <a:rPr lang="zh-CN" altLang="en-US" dirty="0" smtClean="0"/>
              <a:t> </a:t>
            </a:r>
            <a:r>
              <a:rPr lang="en-US" altLang="zh-CN" dirty="0" smtClean="0"/>
              <a:t>as</a:t>
            </a:r>
            <a:r>
              <a:rPr lang="zh-CN" altLang="en-US" dirty="0" smtClean="0"/>
              <a:t> </a:t>
            </a:r>
            <a:r>
              <a:rPr lang="en-US" altLang="zh-CN" dirty="0" smtClean="0"/>
              <a:t>investors</a:t>
            </a:r>
            <a:r>
              <a:rPr lang="zh-CN" altLang="en-US" dirty="0" smtClean="0"/>
              <a:t> </a:t>
            </a:r>
            <a:r>
              <a:rPr lang="en-US" altLang="zh-CN" dirty="0" smtClean="0"/>
              <a:t>update</a:t>
            </a:r>
            <a:r>
              <a:rPr lang="zh-CN" altLang="en-US" dirty="0" smtClean="0"/>
              <a:t> </a:t>
            </a:r>
            <a:r>
              <a:rPr lang="en-US" altLang="zh-CN" dirty="0" smtClean="0"/>
              <a:t>their</a:t>
            </a:r>
            <a:r>
              <a:rPr lang="zh-CN" altLang="en-US" dirty="0" smtClean="0"/>
              <a:t> </a:t>
            </a:r>
            <a:r>
              <a:rPr lang="en-US" altLang="zh-CN" dirty="0" smtClean="0"/>
              <a:t>beliefs</a:t>
            </a:r>
            <a:r>
              <a:rPr lang="zh-CN" altLang="en-US" dirty="0" smtClean="0"/>
              <a:t> </a:t>
            </a:r>
            <a:r>
              <a:rPr lang="en-US" altLang="zh-CN" dirty="0" smtClean="0"/>
              <a:t>about</a:t>
            </a:r>
            <a:r>
              <a:rPr lang="zh-CN" altLang="en-US" dirty="0" smtClean="0"/>
              <a:t> </a:t>
            </a:r>
            <a:r>
              <a:rPr lang="en-US" altLang="zh-CN" dirty="0" smtClean="0"/>
              <a:t>each</a:t>
            </a:r>
            <a:r>
              <a:rPr lang="zh-CN" altLang="en-US" dirty="0" smtClean="0"/>
              <a:t> </a:t>
            </a:r>
            <a:r>
              <a:rPr lang="en-US" altLang="zh-CN" dirty="0" smtClean="0"/>
              <a:t>manager’s</a:t>
            </a:r>
            <a:r>
              <a:rPr lang="zh-CN" altLang="en-US" dirty="0" smtClean="0"/>
              <a:t> </a:t>
            </a:r>
            <a:r>
              <a:rPr lang="en-US" altLang="zh-CN" dirty="0" smtClean="0"/>
              <a:t>skill</a:t>
            </a:r>
            <a:r>
              <a:rPr lang="zh-CN" altLang="en-US" dirty="0" smtClean="0"/>
              <a:t>, </a:t>
            </a:r>
            <a:r>
              <a:rPr lang="en-US" altLang="zh-CN" dirty="0" smtClean="0"/>
              <a:t>funds</a:t>
            </a:r>
            <a:r>
              <a:rPr lang="zh-CN" altLang="en-US" dirty="0" smtClean="0"/>
              <a:t> </a:t>
            </a:r>
            <a:r>
              <a:rPr lang="en-US" altLang="zh-CN" dirty="0" smtClean="0"/>
              <a:t>with</a:t>
            </a:r>
            <a:r>
              <a:rPr lang="zh-CN" altLang="en-US" dirty="0" smtClean="0"/>
              <a:t> </a:t>
            </a:r>
            <a:r>
              <a:rPr lang="en-US" altLang="zh-CN" dirty="0" smtClean="0"/>
              <a:t>negative</a:t>
            </a:r>
            <a:r>
              <a:rPr lang="zh-CN" altLang="en-US" dirty="0" smtClean="0"/>
              <a:t> </a:t>
            </a:r>
            <a:r>
              <a:rPr lang="en-US" altLang="zh-CN" dirty="0" smtClean="0"/>
              <a:t>track</a:t>
            </a:r>
            <a:r>
              <a:rPr lang="zh-CN" altLang="en-US" dirty="0" smtClean="0"/>
              <a:t> </a:t>
            </a:r>
            <a:r>
              <a:rPr lang="en-US" altLang="zh-CN" dirty="0" smtClean="0"/>
              <a:t>records</a:t>
            </a:r>
            <a:r>
              <a:rPr lang="zh-CN" altLang="en-US" dirty="0" smtClean="0"/>
              <a:t> </a:t>
            </a:r>
            <a:r>
              <a:rPr lang="en-US" altLang="zh-CN" dirty="0" smtClean="0"/>
              <a:t>experience</a:t>
            </a:r>
            <a:r>
              <a:rPr lang="zh-CN" altLang="en-US" dirty="0" smtClean="0"/>
              <a:t> </a:t>
            </a:r>
            <a:r>
              <a:rPr lang="en-US" altLang="zh-CN" dirty="0" smtClean="0"/>
              <a:t>withdrawals</a:t>
            </a:r>
            <a:r>
              <a:rPr lang="zh-CN" altLang="en-US" dirty="0" smtClean="0"/>
              <a:t> </a:t>
            </a:r>
            <a:r>
              <a:rPr lang="en-US" altLang="zh-CN" dirty="0" smtClean="0"/>
              <a:t>and</a:t>
            </a:r>
            <a:r>
              <a:rPr lang="zh-CN" altLang="en-US" dirty="0" smtClean="0"/>
              <a:t> </a:t>
            </a:r>
            <a:r>
              <a:rPr lang="en-US" altLang="zh-CN" dirty="0" smtClean="0"/>
              <a:t>shrink</a:t>
            </a:r>
            <a:r>
              <a:rPr lang="zh-CN" altLang="en-US" dirty="0" smtClean="0"/>
              <a:t> </a:t>
            </a:r>
            <a:r>
              <a:rPr lang="en-US" altLang="zh-CN" dirty="0" smtClean="0"/>
              <a:t>in</a:t>
            </a:r>
            <a:r>
              <a:rPr lang="zh-CN" altLang="en-US" dirty="0" smtClean="0"/>
              <a:t> </a:t>
            </a:r>
            <a:r>
              <a:rPr lang="en-US" altLang="zh-CN" dirty="0" smtClean="0"/>
              <a:t>size,</a:t>
            </a:r>
            <a:r>
              <a:rPr lang="zh-CN" altLang="en-US" dirty="0" smtClean="0"/>
              <a:t> </a:t>
            </a:r>
            <a:r>
              <a:rPr lang="en-US" altLang="zh-CN" dirty="0" smtClean="0"/>
              <a:t>and</a:t>
            </a:r>
            <a:r>
              <a:rPr lang="zh-CN" altLang="en-US" dirty="0" smtClean="0"/>
              <a:t> </a:t>
            </a:r>
            <a:r>
              <a:rPr lang="en-US" altLang="zh-CN" dirty="0" smtClean="0"/>
              <a:t>vice</a:t>
            </a:r>
            <a:r>
              <a:rPr lang="zh-CN" altLang="en-US" dirty="0" smtClean="0"/>
              <a:t> </a:t>
            </a:r>
            <a:r>
              <a:rPr lang="en-US" altLang="zh-CN" dirty="0" smtClean="0"/>
              <a:t>versa.</a:t>
            </a:r>
          </a:p>
          <a:p>
            <a:endParaRPr lang="en-US" altLang="zh-CN" dirty="0"/>
          </a:p>
          <a:p>
            <a:r>
              <a:rPr lang="en-US" altLang="zh-CN" dirty="0" smtClean="0"/>
              <a:t>In</a:t>
            </a:r>
            <a:r>
              <a:rPr lang="zh-CN" altLang="en-US" dirty="0" smtClean="0"/>
              <a:t> </a:t>
            </a:r>
            <a:r>
              <a:rPr lang="en-US" altLang="zh-CN" dirty="0" smtClean="0"/>
              <a:t>contrast,</a:t>
            </a:r>
            <a:r>
              <a:rPr lang="zh-CN" altLang="en-US" dirty="0" smtClean="0"/>
              <a:t> </a:t>
            </a:r>
            <a:r>
              <a:rPr lang="en-US" altLang="zh-CN" dirty="0" smtClean="0"/>
              <a:t>this</a:t>
            </a:r>
            <a:r>
              <a:rPr lang="zh-CN" altLang="en-US" dirty="0" smtClean="0"/>
              <a:t> </a:t>
            </a:r>
            <a:r>
              <a:rPr lang="en-US" altLang="zh-CN" dirty="0" smtClean="0"/>
              <a:t>paper</a:t>
            </a:r>
            <a:r>
              <a:rPr lang="zh-CN" altLang="en-US" dirty="0" smtClean="0"/>
              <a:t> </a:t>
            </a:r>
            <a:r>
              <a:rPr lang="en-US" altLang="zh-CN" dirty="0" smtClean="0"/>
              <a:t>assume</a:t>
            </a:r>
            <a:r>
              <a:rPr lang="zh-CN" altLang="en-US" dirty="0" smtClean="0"/>
              <a:t> </a:t>
            </a:r>
            <a:r>
              <a:rPr lang="en-US" altLang="zh-CN" dirty="0" smtClean="0"/>
              <a:t>a</a:t>
            </a:r>
            <a:r>
              <a:rPr lang="zh-CN" altLang="en-US" dirty="0" smtClean="0"/>
              <a:t> </a:t>
            </a:r>
            <a:r>
              <a:rPr lang="en-US" altLang="zh-CN" dirty="0" smtClean="0"/>
              <a:t>decreasing</a:t>
            </a:r>
            <a:r>
              <a:rPr lang="zh-CN" altLang="en-US" dirty="0" smtClean="0"/>
              <a:t> </a:t>
            </a:r>
            <a:r>
              <a:rPr lang="en-US" altLang="zh-CN" dirty="0" smtClean="0"/>
              <a:t>rate</a:t>
            </a:r>
            <a:r>
              <a:rPr lang="zh-CN" altLang="en-US" dirty="0" smtClean="0"/>
              <a:t> </a:t>
            </a:r>
            <a:r>
              <a:rPr lang="en-US" altLang="zh-CN" dirty="0" smtClean="0"/>
              <a:t>of</a:t>
            </a:r>
            <a:r>
              <a:rPr lang="zh-CN" altLang="en-US" dirty="0" smtClean="0"/>
              <a:t> </a:t>
            </a:r>
            <a:r>
              <a:rPr lang="en-US" altLang="zh-CN" dirty="0" smtClean="0"/>
              <a:t>return</a:t>
            </a:r>
            <a:r>
              <a:rPr lang="zh-CN" altLang="en-US" dirty="0" smtClean="0"/>
              <a:t> </a:t>
            </a:r>
            <a:r>
              <a:rPr lang="en-US" altLang="zh-CN" dirty="0" smtClean="0"/>
              <a:t>to</a:t>
            </a:r>
            <a:r>
              <a:rPr lang="zh-CN" altLang="en-US" dirty="0" smtClean="0"/>
              <a:t> </a:t>
            </a:r>
            <a:r>
              <a:rPr lang="en-US" altLang="zh-CN" dirty="0" smtClean="0"/>
              <a:t>scale</a:t>
            </a:r>
            <a:r>
              <a:rPr lang="zh-CN" altLang="en-US" dirty="0" smtClean="0"/>
              <a:t> </a:t>
            </a:r>
            <a:r>
              <a:rPr lang="en-US" altLang="zh-CN" dirty="0" smtClean="0"/>
              <a:t>in</a:t>
            </a:r>
            <a:r>
              <a:rPr lang="zh-CN" altLang="en-US" dirty="0" smtClean="0"/>
              <a:t> </a:t>
            </a:r>
            <a:r>
              <a:rPr lang="en-US" altLang="zh-CN" dirty="0" smtClean="0"/>
              <a:t>terms</a:t>
            </a:r>
            <a:r>
              <a:rPr lang="zh-CN" altLang="en-US" dirty="0" smtClean="0"/>
              <a:t> </a:t>
            </a:r>
            <a:r>
              <a:rPr lang="en-US" altLang="zh-CN" dirty="0" smtClean="0"/>
              <a:t>of</a:t>
            </a:r>
            <a:r>
              <a:rPr lang="zh-CN" altLang="en-US" dirty="0" smtClean="0"/>
              <a:t> </a:t>
            </a:r>
            <a:r>
              <a:rPr lang="en-US" altLang="zh-CN" dirty="0" smtClean="0"/>
              <a:t>the</a:t>
            </a:r>
            <a:r>
              <a:rPr lang="zh-CN" altLang="en-US" dirty="0" smtClean="0"/>
              <a:t> </a:t>
            </a:r>
            <a:r>
              <a:rPr lang="en-US" altLang="zh-CN" dirty="0" smtClean="0"/>
              <a:t>aggregate</a:t>
            </a:r>
            <a:r>
              <a:rPr lang="zh-CN" altLang="en-US" dirty="0" smtClean="0"/>
              <a:t> </a:t>
            </a:r>
            <a:r>
              <a:rPr lang="en-US" altLang="zh-CN" dirty="0" smtClean="0"/>
              <a:t>size</a:t>
            </a:r>
            <a:r>
              <a:rPr lang="zh-CN" altLang="en-US" dirty="0" smtClean="0"/>
              <a:t> </a:t>
            </a:r>
            <a:r>
              <a:rPr lang="en-US" altLang="zh-CN" dirty="0" smtClean="0"/>
              <a:t>of</a:t>
            </a:r>
            <a:r>
              <a:rPr lang="zh-CN" altLang="en-US" dirty="0" smtClean="0"/>
              <a:t> </a:t>
            </a:r>
            <a:r>
              <a:rPr lang="en-US" altLang="zh-CN" dirty="0" smtClean="0"/>
              <a:t>the</a:t>
            </a:r>
            <a:r>
              <a:rPr lang="zh-CN" altLang="en-US" dirty="0" smtClean="0"/>
              <a:t> </a:t>
            </a:r>
            <a:r>
              <a:rPr lang="en-US" altLang="zh-CN" dirty="0" smtClean="0"/>
              <a:t>active</a:t>
            </a:r>
            <a:r>
              <a:rPr lang="zh-CN" altLang="en-US" dirty="0" smtClean="0"/>
              <a:t> </a:t>
            </a:r>
            <a:r>
              <a:rPr lang="en-US" altLang="zh-CN" dirty="0" smtClean="0"/>
              <a:t>management industry.</a:t>
            </a:r>
          </a:p>
          <a:p>
            <a:endParaRPr lang="en-US" altLang="zh-CN" dirty="0"/>
          </a:p>
          <a:p>
            <a:endParaRPr lang="en-US" dirty="0"/>
          </a:p>
        </p:txBody>
      </p:sp>
      <p:sp>
        <p:nvSpPr>
          <p:cNvPr id="3" name="Title 2"/>
          <p:cNvSpPr>
            <a:spLocks noGrp="1"/>
          </p:cNvSpPr>
          <p:nvPr>
            <p:ph type="title"/>
          </p:nvPr>
        </p:nvSpPr>
        <p:spPr/>
        <p:txBody>
          <a:bodyPr/>
          <a:lstStyle/>
          <a:p>
            <a:r>
              <a:rPr lang="en-US" dirty="0" smtClean="0"/>
              <a:t>Literature review</a:t>
            </a:r>
            <a:endParaRPr lang="en-US" dirty="0"/>
          </a:p>
        </p:txBody>
      </p:sp>
      <p:sp>
        <p:nvSpPr>
          <p:cNvPr id="4" name="Slide Number Placeholder 3"/>
          <p:cNvSpPr>
            <a:spLocks noGrp="1"/>
          </p:cNvSpPr>
          <p:nvPr>
            <p:ph type="sldNum" sz="quarter" idx="12"/>
          </p:nvPr>
        </p:nvSpPr>
        <p:spPr/>
        <p:txBody>
          <a:bodyPr/>
          <a:lstStyle/>
          <a:p>
            <a:fld id="{F7886C9C-DC18-4195-8FD5-A50AA931D419}" type="slidenum">
              <a:rPr lang="en-US" smtClean="0"/>
              <a:pPr/>
              <a:t>5</a:t>
            </a:fld>
            <a:endParaRPr lang="en-US"/>
          </a:p>
        </p:txBody>
      </p:sp>
    </p:spTree>
    <p:extLst>
      <p:ext uri="{BB962C8B-B14F-4D97-AF65-F5344CB8AC3E}">
        <p14:creationId xmlns:p14="http://schemas.microsoft.com/office/powerpoint/2010/main" val="212800130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simple way of modeling is as below</a:t>
            </a:r>
          </a:p>
          <a:p>
            <a:pPr marL="45720" indent="0">
              <a:buNone/>
            </a:pPr>
            <a:endParaRPr lang="en-US" dirty="0" smtClean="0"/>
          </a:p>
          <a:p>
            <a:r>
              <a:rPr lang="en-US" dirty="0" smtClean="0"/>
              <a:t>α=a-b(S/W)</a:t>
            </a:r>
          </a:p>
          <a:p>
            <a:pPr lvl="1"/>
            <a:r>
              <a:rPr lang="en-US" dirty="0" smtClean="0"/>
              <a:t>α</a:t>
            </a:r>
            <a:r>
              <a:rPr lang="zh-CN" altLang="en-US" dirty="0" smtClean="0"/>
              <a:t> </a:t>
            </a:r>
            <a:r>
              <a:rPr lang="en-US" altLang="zh-CN" dirty="0" smtClean="0"/>
              <a:t>is</a:t>
            </a:r>
            <a:r>
              <a:rPr lang="zh-CN" altLang="en-US" dirty="0" smtClean="0"/>
              <a:t> </a:t>
            </a:r>
            <a:r>
              <a:rPr lang="en-US" altLang="zh-CN" dirty="0" smtClean="0"/>
              <a:t>the</a:t>
            </a:r>
            <a:r>
              <a:rPr lang="zh-CN" altLang="en-US" dirty="0" smtClean="0"/>
              <a:t> </a:t>
            </a:r>
            <a:r>
              <a:rPr lang="en-US" altLang="zh-CN" dirty="0" smtClean="0"/>
              <a:t>industry’s</a:t>
            </a:r>
            <a:r>
              <a:rPr lang="zh-CN" altLang="en-US" dirty="0" smtClean="0"/>
              <a:t> </a:t>
            </a:r>
            <a:r>
              <a:rPr lang="en-US" altLang="zh-CN" dirty="0" smtClean="0"/>
              <a:t>expected</a:t>
            </a:r>
            <a:r>
              <a:rPr lang="zh-CN" altLang="en-US" dirty="0" smtClean="0"/>
              <a:t> </a:t>
            </a:r>
            <a:r>
              <a:rPr lang="en-US" altLang="zh-CN" dirty="0" smtClean="0"/>
              <a:t>return</a:t>
            </a:r>
            <a:r>
              <a:rPr lang="zh-CN" altLang="en-US" dirty="0" smtClean="0"/>
              <a:t> </a:t>
            </a:r>
            <a:r>
              <a:rPr lang="en-US" altLang="zh-CN" dirty="0" smtClean="0"/>
              <a:t>in</a:t>
            </a:r>
            <a:r>
              <a:rPr lang="zh-CN" altLang="en-US" dirty="0" smtClean="0"/>
              <a:t> </a:t>
            </a:r>
            <a:r>
              <a:rPr lang="en-US" altLang="zh-CN" dirty="0" smtClean="0"/>
              <a:t>excess</a:t>
            </a:r>
            <a:r>
              <a:rPr lang="zh-CN" altLang="en-US" dirty="0" smtClean="0"/>
              <a:t> </a:t>
            </a:r>
            <a:r>
              <a:rPr lang="en-US" altLang="zh-CN" dirty="0" smtClean="0"/>
              <a:t>of</a:t>
            </a:r>
            <a:r>
              <a:rPr lang="zh-CN" altLang="en-US" dirty="0" smtClean="0"/>
              <a:t> </a:t>
            </a:r>
            <a:r>
              <a:rPr lang="en-US" altLang="zh-CN" dirty="0" smtClean="0"/>
              <a:t>the</a:t>
            </a:r>
            <a:r>
              <a:rPr lang="zh-CN" altLang="en-US" dirty="0" smtClean="0"/>
              <a:t> </a:t>
            </a:r>
            <a:r>
              <a:rPr lang="en-US" altLang="zh-CN" dirty="0" smtClean="0"/>
              <a:t>passive</a:t>
            </a:r>
            <a:r>
              <a:rPr lang="zh-CN" altLang="en-US" dirty="0" smtClean="0"/>
              <a:t> </a:t>
            </a:r>
            <a:r>
              <a:rPr lang="en-US" altLang="zh-CN" dirty="0" smtClean="0"/>
              <a:t>benchmark</a:t>
            </a:r>
          </a:p>
          <a:p>
            <a:pPr lvl="1"/>
            <a:r>
              <a:rPr lang="en-US" altLang="zh-CN" dirty="0" smtClean="0"/>
              <a:t>a</a:t>
            </a:r>
            <a:r>
              <a:rPr lang="zh-CN" altLang="en-US" dirty="0" smtClean="0"/>
              <a:t> </a:t>
            </a:r>
            <a:r>
              <a:rPr lang="en-US" altLang="zh-CN" dirty="0" smtClean="0"/>
              <a:t>is</a:t>
            </a:r>
            <a:r>
              <a:rPr lang="zh-CN" altLang="en-US" dirty="0" smtClean="0"/>
              <a:t> </a:t>
            </a:r>
            <a:r>
              <a:rPr lang="en-US" altLang="zh-CN" dirty="0" smtClean="0"/>
              <a:t>the</a:t>
            </a:r>
            <a:r>
              <a:rPr lang="zh-CN" altLang="en-US" dirty="0" smtClean="0"/>
              <a:t> </a:t>
            </a:r>
            <a:r>
              <a:rPr lang="en-US" altLang="zh-CN" dirty="0" smtClean="0"/>
              <a:t>total</a:t>
            </a:r>
            <a:r>
              <a:rPr lang="zh-CN" altLang="en-US" dirty="0" smtClean="0"/>
              <a:t> </a:t>
            </a:r>
            <a:r>
              <a:rPr lang="en-US" altLang="zh-CN" dirty="0" smtClean="0"/>
              <a:t>return</a:t>
            </a:r>
          </a:p>
          <a:p>
            <a:pPr lvl="1"/>
            <a:r>
              <a:rPr lang="en-US" altLang="zh-CN" dirty="0" smtClean="0"/>
              <a:t>b</a:t>
            </a:r>
            <a:r>
              <a:rPr lang="zh-CN" altLang="en-US" dirty="0" smtClean="0"/>
              <a:t> </a:t>
            </a:r>
            <a:r>
              <a:rPr lang="en-US" altLang="zh-CN" dirty="0" smtClean="0"/>
              <a:t>represents</a:t>
            </a:r>
            <a:r>
              <a:rPr lang="zh-CN" altLang="en-US" dirty="0" smtClean="0"/>
              <a:t> </a:t>
            </a:r>
            <a:r>
              <a:rPr lang="en-US" altLang="zh-CN" dirty="0" smtClean="0"/>
              <a:t>decreasing</a:t>
            </a:r>
            <a:r>
              <a:rPr lang="zh-CN" altLang="en-US" dirty="0" smtClean="0"/>
              <a:t> </a:t>
            </a:r>
            <a:r>
              <a:rPr lang="en-US" altLang="zh-CN" dirty="0" smtClean="0"/>
              <a:t>return</a:t>
            </a:r>
            <a:r>
              <a:rPr lang="zh-CN" altLang="en-US" dirty="0" smtClean="0"/>
              <a:t> </a:t>
            </a:r>
            <a:r>
              <a:rPr lang="en-US" altLang="zh-CN" dirty="0" smtClean="0"/>
              <a:t>to</a:t>
            </a:r>
            <a:r>
              <a:rPr lang="zh-CN" altLang="en-US" dirty="0" smtClean="0"/>
              <a:t> </a:t>
            </a:r>
            <a:r>
              <a:rPr lang="en-US" altLang="zh-CN" dirty="0" smtClean="0"/>
              <a:t>scale</a:t>
            </a:r>
          </a:p>
          <a:p>
            <a:pPr lvl="1"/>
            <a:r>
              <a:rPr lang="en-US" altLang="zh-CN" dirty="0" smtClean="0"/>
              <a:t>S/W</a:t>
            </a:r>
            <a:r>
              <a:rPr lang="zh-CN" altLang="en-US" dirty="0" smtClean="0"/>
              <a:t> </a:t>
            </a:r>
            <a:r>
              <a:rPr lang="en-US" altLang="zh-CN" dirty="0" smtClean="0"/>
              <a:t>is</a:t>
            </a:r>
            <a:r>
              <a:rPr lang="zh-CN" altLang="en-US" dirty="0" smtClean="0"/>
              <a:t> </a:t>
            </a:r>
            <a:r>
              <a:rPr lang="en-US" altLang="zh-CN" dirty="0" smtClean="0"/>
              <a:t>the</a:t>
            </a:r>
            <a:r>
              <a:rPr lang="zh-CN" altLang="en-US" dirty="0" smtClean="0"/>
              <a:t> </a:t>
            </a:r>
            <a:r>
              <a:rPr lang="en-US" altLang="zh-CN" dirty="0" smtClean="0"/>
              <a:t>industry’s</a:t>
            </a:r>
            <a:r>
              <a:rPr lang="zh-CN" altLang="en-US" dirty="0" smtClean="0"/>
              <a:t> </a:t>
            </a:r>
            <a:r>
              <a:rPr lang="en-US" altLang="zh-CN" dirty="0" smtClean="0"/>
              <a:t>size</a:t>
            </a:r>
            <a:r>
              <a:rPr lang="zh-CN" altLang="en-US" dirty="0" smtClean="0"/>
              <a:t> </a:t>
            </a:r>
            <a:r>
              <a:rPr lang="en-US" altLang="zh-CN" dirty="0" smtClean="0"/>
              <a:t>as</a:t>
            </a:r>
            <a:r>
              <a:rPr lang="zh-CN" altLang="en-US" dirty="0" smtClean="0"/>
              <a:t> </a:t>
            </a:r>
            <a:r>
              <a:rPr lang="en-US" altLang="zh-CN" dirty="0" smtClean="0"/>
              <a:t>a</a:t>
            </a:r>
            <a:r>
              <a:rPr lang="zh-CN" altLang="en-US" dirty="0" smtClean="0"/>
              <a:t> </a:t>
            </a:r>
            <a:r>
              <a:rPr lang="en-US" altLang="zh-CN" dirty="0" smtClean="0"/>
              <a:t>fraction</a:t>
            </a:r>
            <a:r>
              <a:rPr lang="zh-CN" altLang="en-US" dirty="0" smtClean="0"/>
              <a:t> </a:t>
            </a:r>
            <a:r>
              <a:rPr lang="en-US" altLang="zh-CN" dirty="0" smtClean="0"/>
              <a:t>of</a:t>
            </a:r>
            <a:r>
              <a:rPr lang="zh-CN" altLang="en-US" dirty="0" smtClean="0"/>
              <a:t> </a:t>
            </a:r>
            <a:r>
              <a:rPr lang="en-US" altLang="zh-CN" dirty="0" smtClean="0"/>
              <a:t>the</a:t>
            </a:r>
            <a:r>
              <a:rPr lang="zh-CN" altLang="en-US" dirty="0" smtClean="0"/>
              <a:t> </a:t>
            </a:r>
            <a:r>
              <a:rPr lang="en-US" altLang="zh-CN" dirty="0" smtClean="0"/>
              <a:t>total</a:t>
            </a:r>
            <a:r>
              <a:rPr lang="zh-CN" altLang="en-US" dirty="0" smtClean="0"/>
              <a:t> </a:t>
            </a:r>
            <a:r>
              <a:rPr lang="en-US" altLang="zh-CN" dirty="0" smtClean="0"/>
              <a:t>amount</a:t>
            </a:r>
            <a:r>
              <a:rPr lang="zh-CN" altLang="en-US" dirty="0" smtClean="0"/>
              <a:t> </a:t>
            </a:r>
            <a:r>
              <a:rPr lang="en-US" altLang="zh-CN" dirty="0" smtClean="0"/>
              <a:t>managed</a:t>
            </a:r>
            <a:r>
              <a:rPr lang="zh-CN" altLang="en-US" dirty="0" smtClean="0"/>
              <a:t> </a:t>
            </a:r>
            <a:r>
              <a:rPr lang="en-US" altLang="zh-CN" dirty="0" smtClean="0"/>
              <a:t>both actively</a:t>
            </a:r>
            <a:r>
              <a:rPr lang="zh-CN" altLang="en-US" dirty="0" smtClean="0"/>
              <a:t> </a:t>
            </a:r>
            <a:r>
              <a:rPr lang="en-US" altLang="zh-CN" dirty="0" smtClean="0"/>
              <a:t>and</a:t>
            </a:r>
            <a:r>
              <a:rPr lang="zh-CN" altLang="en-US" dirty="0" smtClean="0"/>
              <a:t> </a:t>
            </a:r>
            <a:r>
              <a:rPr lang="en-US" altLang="zh-CN" dirty="0" smtClean="0"/>
              <a:t>passively</a:t>
            </a:r>
            <a:endParaRPr lang="en-US" altLang="zh-CN" dirty="0"/>
          </a:p>
          <a:p>
            <a:endParaRPr lang="en-US" dirty="0"/>
          </a:p>
        </p:txBody>
      </p:sp>
      <p:sp>
        <p:nvSpPr>
          <p:cNvPr id="3" name="Title 2"/>
          <p:cNvSpPr>
            <a:spLocks noGrp="1"/>
          </p:cNvSpPr>
          <p:nvPr>
            <p:ph type="title"/>
          </p:nvPr>
        </p:nvSpPr>
        <p:spPr/>
        <p:txBody>
          <a:bodyPr/>
          <a:lstStyle/>
          <a:p>
            <a:r>
              <a:rPr lang="en-US" dirty="0" smtClean="0"/>
              <a:t>Model</a:t>
            </a:r>
            <a:endParaRPr lang="en-US" dirty="0"/>
          </a:p>
        </p:txBody>
      </p:sp>
      <p:sp>
        <p:nvSpPr>
          <p:cNvPr id="4" name="Slide Number Placeholder 3"/>
          <p:cNvSpPr>
            <a:spLocks noGrp="1"/>
          </p:cNvSpPr>
          <p:nvPr>
            <p:ph type="sldNum" sz="quarter" idx="12"/>
          </p:nvPr>
        </p:nvSpPr>
        <p:spPr/>
        <p:txBody>
          <a:bodyPr/>
          <a:lstStyle/>
          <a:p>
            <a:fld id="{F7886C9C-DC18-4195-8FD5-A50AA931D419}" type="slidenum">
              <a:rPr lang="en-US" smtClean="0"/>
              <a:pPr/>
              <a:t>6</a:t>
            </a:fld>
            <a:endParaRPr lang="en-US"/>
          </a:p>
        </p:txBody>
      </p:sp>
    </p:spTree>
    <p:extLst>
      <p:ext uri="{BB962C8B-B14F-4D97-AF65-F5344CB8AC3E}">
        <p14:creationId xmlns:p14="http://schemas.microsoft.com/office/powerpoint/2010/main" val="220708103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MODEL</a:t>
            </a:r>
            <a:endParaRPr lang="en-US" dirty="0"/>
          </a:p>
        </p:txBody>
      </p:sp>
      <p:cxnSp>
        <p:nvCxnSpPr>
          <p:cNvPr id="5" name="Straight Arrow Connector 4"/>
          <p:cNvCxnSpPr/>
          <p:nvPr/>
        </p:nvCxnSpPr>
        <p:spPr>
          <a:xfrm>
            <a:off x="1863853" y="5905385"/>
            <a:ext cx="5195689"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V="1">
            <a:off x="1863853" y="1719071"/>
            <a:ext cx="0" cy="418631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1863853" y="2474324"/>
            <a:ext cx="3645227" cy="3431061"/>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863853" y="4552755"/>
            <a:ext cx="2226721" cy="32991"/>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4090574" y="4585746"/>
            <a:ext cx="0" cy="1319639"/>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845159" y="4358442"/>
            <a:ext cx="461839" cy="369332"/>
          </a:xfrm>
          <a:prstGeom prst="rect">
            <a:avLst/>
          </a:prstGeom>
          <a:noFill/>
        </p:spPr>
        <p:txBody>
          <a:bodyPr wrap="square" rtlCol="0">
            <a:spAutoFit/>
          </a:bodyPr>
          <a:lstStyle/>
          <a:p>
            <a:r>
              <a:rPr lang="en-US" dirty="0" smtClean="0"/>
              <a:t>α</a:t>
            </a:r>
            <a:endParaRPr lang="en-US" dirty="0"/>
          </a:p>
        </p:txBody>
      </p:sp>
      <p:sp>
        <p:nvSpPr>
          <p:cNvPr id="24" name="TextBox 23"/>
          <p:cNvSpPr txBox="1"/>
          <p:nvPr/>
        </p:nvSpPr>
        <p:spPr>
          <a:xfrm>
            <a:off x="884077" y="2289658"/>
            <a:ext cx="1018694" cy="369332"/>
          </a:xfrm>
          <a:prstGeom prst="rect">
            <a:avLst/>
          </a:prstGeom>
          <a:noFill/>
        </p:spPr>
        <p:txBody>
          <a:bodyPr wrap="square" rtlCol="0">
            <a:spAutoFit/>
          </a:bodyPr>
          <a:lstStyle/>
          <a:p>
            <a:r>
              <a:rPr lang="en-US" dirty="0" smtClean="0"/>
              <a:t>a</a:t>
            </a:r>
            <a:endParaRPr lang="en-US" dirty="0"/>
          </a:p>
        </p:txBody>
      </p:sp>
      <p:sp>
        <p:nvSpPr>
          <p:cNvPr id="25" name="TextBox 24"/>
          <p:cNvSpPr txBox="1"/>
          <p:nvPr/>
        </p:nvSpPr>
        <p:spPr>
          <a:xfrm>
            <a:off x="1704837" y="5893555"/>
            <a:ext cx="1018694" cy="369332"/>
          </a:xfrm>
          <a:prstGeom prst="rect">
            <a:avLst/>
          </a:prstGeom>
          <a:noFill/>
        </p:spPr>
        <p:txBody>
          <a:bodyPr wrap="square" rtlCol="0">
            <a:spAutoFit/>
          </a:bodyPr>
          <a:lstStyle/>
          <a:p>
            <a:r>
              <a:rPr lang="zh-CN" altLang="zh-CN" dirty="0"/>
              <a:t>0</a:t>
            </a:r>
            <a:endParaRPr lang="en-US" dirty="0"/>
          </a:p>
        </p:txBody>
      </p:sp>
      <p:sp>
        <p:nvSpPr>
          <p:cNvPr id="26" name="TextBox 25"/>
          <p:cNvSpPr txBox="1"/>
          <p:nvPr/>
        </p:nvSpPr>
        <p:spPr>
          <a:xfrm>
            <a:off x="3727013" y="5905385"/>
            <a:ext cx="1018694" cy="369332"/>
          </a:xfrm>
          <a:prstGeom prst="rect">
            <a:avLst/>
          </a:prstGeom>
          <a:noFill/>
        </p:spPr>
        <p:txBody>
          <a:bodyPr wrap="square" rtlCol="0">
            <a:spAutoFit/>
          </a:bodyPr>
          <a:lstStyle/>
          <a:p>
            <a:r>
              <a:rPr lang="en-US" dirty="0" smtClean="0"/>
              <a:t>S</a:t>
            </a:r>
            <a:r>
              <a:rPr lang="en-US" altLang="zh-CN" dirty="0" smtClean="0"/>
              <a:t>/W</a:t>
            </a:r>
            <a:endParaRPr lang="en-US" dirty="0"/>
          </a:p>
        </p:txBody>
      </p:sp>
      <p:sp>
        <p:nvSpPr>
          <p:cNvPr id="27" name="TextBox 26"/>
          <p:cNvSpPr txBox="1"/>
          <p:nvPr/>
        </p:nvSpPr>
        <p:spPr>
          <a:xfrm>
            <a:off x="5164675" y="5905385"/>
            <a:ext cx="1018694" cy="369332"/>
          </a:xfrm>
          <a:prstGeom prst="rect">
            <a:avLst/>
          </a:prstGeom>
          <a:noFill/>
        </p:spPr>
        <p:txBody>
          <a:bodyPr wrap="square" rtlCol="0">
            <a:spAutoFit/>
          </a:bodyPr>
          <a:lstStyle/>
          <a:p>
            <a:r>
              <a:rPr lang="en-US" dirty="0" smtClean="0"/>
              <a:t>S</a:t>
            </a:r>
            <a:r>
              <a:rPr lang="en-US" baseline="30000" dirty="0" smtClean="0"/>
              <a:t>t</a:t>
            </a:r>
            <a:r>
              <a:rPr lang="en-US" altLang="zh-CN" dirty="0" smtClean="0"/>
              <a:t>/W</a:t>
            </a:r>
            <a:endParaRPr lang="en-US" dirty="0"/>
          </a:p>
        </p:txBody>
      </p:sp>
      <p:sp>
        <p:nvSpPr>
          <p:cNvPr id="28" name="TextBox 27"/>
          <p:cNvSpPr txBox="1"/>
          <p:nvPr/>
        </p:nvSpPr>
        <p:spPr>
          <a:xfrm>
            <a:off x="6704569" y="5908600"/>
            <a:ext cx="1245659" cy="646331"/>
          </a:xfrm>
          <a:prstGeom prst="rect">
            <a:avLst/>
          </a:prstGeom>
          <a:noFill/>
        </p:spPr>
        <p:txBody>
          <a:bodyPr wrap="square" rtlCol="0">
            <a:spAutoFit/>
          </a:bodyPr>
          <a:lstStyle/>
          <a:p>
            <a:r>
              <a:rPr lang="el-GR" altLang="zh-CN" dirty="0" smtClean="0"/>
              <a:t>Α</a:t>
            </a:r>
            <a:r>
              <a:rPr lang="en-US" altLang="zh-CN" dirty="0" err="1" smtClean="0"/>
              <a:t>ctive</a:t>
            </a:r>
            <a:r>
              <a:rPr lang="zh-CN" altLang="en-US" dirty="0" smtClean="0"/>
              <a:t> </a:t>
            </a:r>
            <a:r>
              <a:rPr lang="en-US" altLang="zh-CN" dirty="0" smtClean="0"/>
              <a:t>Allocation</a:t>
            </a:r>
            <a:endParaRPr lang="en-US" dirty="0"/>
          </a:p>
        </p:txBody>
      </p:sp>
      <p:sp>
        <p:nvSpPr>
          <p:cNvPr id="29" name="TextBox 28"/>
          <p:cNvSpPr txBox="1"/>
          <p:nvPr/>
        </p:nvSpPr>
        <p:spPr>
          <a:xfrm>
            <a:off x="511322" y="1740232"/>
            <a:ext cx="1147984" cy="646331"/>
          </a:xfrm>
          <a:prstGeom prst="rect">
            <a:avLst/>
          </a:prstGeom>
          <a:noFill/>
        </p:spPr>
        <p:txBody>
          <a:bodyPr wrap="square" rtlCol="0">
            <a:spAutoFit/>
          </a:bodyPr>
          <a:lstStyle/>
          <a:p>
            <a:r>
              <a:rPr lang="en-US" dirty="0" smtClean="0"/>
              <a:t>Expected</a:t>
            </a:r>
            <a:r>
              <a:rPr lang="zh-CN" altLang="en-US" dirty="0" smtClean="0"/>
              <a:t> </a:t>
            </a:r>
            <a:r>
              <a:rPr lang="en-US" altLang="zh-CN" dirty="0" smtClean="0"/>
              <a:t>Return</a:t>
            </a:r>
            <a:endParaRPr lang="en-US" dirty="0"/>
          </a:p>
        </p:txBody>
      </p:sp>
      <p:sp>
        <p:nvSpPr>
          <p:cNvPr id="2" name="Slide Number Placeholder 1"/>
          <p:cNvSpPr>
            <a:spLocks noGrp="1"/>
          </p:cNvSpPr>
          <p:nvPr>
            <p:ph type="sldNum" sz="quarter" idx="12"/>
          </p:nvPr>
        </p:nvSpPr>
        <p:spPr/>
        <p:txBody>
          <a:bodyPr/>
          <a:lstStyle/>
          <a:p>
            <a:fld id="{F7886C9C-DC18-4195-8FD5-A50AA931D419}" type="slidenum">
              <a:rPr lang="en-US" smtClean="0"/>
              <a:pPr/>
              <a:t>7</a:t>
            </a:fld>
            <a:endParaRPr lang="en-US"/>
          </a:p>
        </p:txBody>
      </p:sp>
    </p:spTree>
    <p:extLst>
      <p:ext uri="{BB962C8B-B14F-4D97-AF65-F5344CB8AC3E}">
        <p14:creationId xmlns:p14="http://schemas.microsoft.com/office/powerpoint/2010/main" val="38826442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order to explore the problem quantitatively, we specify the following assumption</a:t>
            </a:r>
          </a:p>
          <a:p>
            <a:endParaRPr lang="en-US" dirty="0"/>
          </a:p>
          <a:p>
            <a:pPr marL="777240" lvl="1" indent="-457200">
              <a:buFont typeface="+mj-lt"/>
              <a:buAutoNum type="arabicPeriod"/>
            </a:pPr>
            <a:r>
              <a:rPr lang="en-US" dirty="0" smtClean="0"/>
              <a:t>Investors are Sharpe ratio maximizing</a:t>
            </a:r>
          </a:p>
          <a:p>
            <a:pPr marL="777240" lvl="1" indent="-457200">
              <a:buFont typeface="+mj-lt"/>
              <a:buAutoNum type="arabicPeriod"/>
            </a:pPr>
            <a:endParaRPr lang="en-US" dirty="0" smtClean="0"/>
          </a:p>
          <a:p>
            <a:pPr marL="1051560" lvl="2" indent="-457200"/>
            <a:r>
              <a:rPr lang="en-US" dirty="0"/>
              <a:t>Max{E(</a:t>
            </a:r>
            <a:r>
              <a:rPr lang="en-US" dirty="0" err="1"/>
              <a:t>r</a:t>
            </a:r>
            <a:r>
              <a:rPr lang="en-US" sz="900" dirty="0" err="1"/>
              <a:t>j</a:t>
            </a:r>
            <a:r>
              <a:rPr lang="en-US" dirty="0" err="1"/>
              <a:t>|D</a:t>
            </a:r>
            <a:r>
              <a:rPr lang="en-US" dirty="0"/>
              <a:t>)/√</a:t>
            </a:r>
            <a:r>
              <a:rPr lang="en-US" dirty="0" err="1"/>
              <a:t>Var</a:t>
            </a:r>
            <a:r>
              <a:rPr lang="en-US" altLang="zh-CN" dirty="0"/>
              <a:t>(</a:t>
            </a:r>
            <a:r>
              <a:rPr lang="en-US" altLang="zh-CN" dirty="0" err="1"/>
              <a:t>r</a:t>
            </a:r>
            <a:r>
              <a:rPr lang="en-US" altLang="zh-CN" sz="900" dirty="0" err="1"/>
              <a:t>j</a:t>
            </a:r>
            <a:r>
              <a:rPr lang="en-US" altLang="zh-CN" dirty="0" err="1"/>
              <a:t>|D</a:t>
            </a:r>
            <a:r>
              <a:rPr lang="en-US" altLang="zh-CN" dirty="0"/>
              <a:t>)}</a:t>
            </a:r>
            <a:r>
              <a:rPr lang="en-US" dirty="0"/>
              <a:t> </a:t>
            </a:r>
          </a:p>
          <a:p>
            <a:pPr marL="777240" lvl="1" indent="-457200">
              <a:buFont typeface="+mj-lt"/>
              <a:buAutoNum type="arabicPeriod"/>
            </a:pPr>
            <a:endParaRPr lang="en-US" dirty="0" smtClean="0"/>
          </a:p>
          <a:p>
            <a:pPr marL="777240" lvl="1" indent="-457200">
              <a:buFont typeface="+mj-lt"/>
              <a:buAutoNum type="arabicPeriod"/>
            </a:pPr>
            <a:r>
              <a:rPr lang="en-US" dirty="0" smtClean="0"/>
              <a:t>Fund managers are fee maximizing </a:t>
            </a:r>
            <a:r>
              <a:rPr lang="zh-CN" altLang="en-US" dirty="0" smtClean="0"/>
              <a:t>(</a:t>
            </a:r>
            <a:r>
              <a:rPr lang="en-US" altLang="zh-CN" dirty="0" smtClean="0"/>
              <a:t>managers</a:t>
            </a:r>
            <a:r>
              <a:rPr lang="zh-CN" altLang="en-US" dirty="0" smtClean="0"/>
              <a:t> </a:t>
            </a:r>
            <a:r>
              <a:rPr lang="en-US" altLang="zh-CN" dirty="0" smtClean="0"/>
              <a:t>charge</a:t>
            </a:r>
            <a:r>
              <a:rPr lang="zh-CN" altLang="en-US" dirty="0" smtClean="0"/>
              <a:t> </a:t>
            </a:r>
            <a:r>
              <a:rPr lang="en-US" altLang="zh-CN" dirty="0" smtClean="0"/>
              <a:t>fee</a:t>
            </a:r>
            <a:r>
              <a:rPr lang="zh-CN" altLang="en-US" dirty="0" smtClean="0"/>
              <a:t> </a:t>
            </a:r>
            <a:r>
              <a:rPr lang="en-US" altLang="zh-CN" dirty="0" smtClean="0"/>
              <a:t>at</a:t>
            </a:r>
            <a:r>
              <a:rPr lang="zh-CN" altLang="en-US" dirty="0" smtClean="0"/>
              <a:t> </a:t>
            </a:r>
            <a:r>
              <a:rPr lang="en-US" altLang="zh-CN" dirty="0" smtClean="0"/>
              <a:t>rate</a:t>
            </a:r>
            <a:r>
              <a:rPr lang="zh-CN" altLang="en-US" dirty="0" smtClean="0"/>
              <a:t> </a:t>
            </a:r>
            <a:r>
              <a:rPr lang="en-US" altLang="zh-CN" dirty="0" smtClean="0"/>
              <a:t>f</a:t>
            </a:r>
            <a:r>
              <a:rPr lang="en-US" altLang="zh-CN" sz="1400" dirty="0" smtClean="0"/>
              <a:t>i</a:t>
            </a:r>
            <a:r>
              <a:rPr lang="en-US" altLang="zh-CN" dirty="0" smtClean="0"/>
              <a:t>)</a:t>
            </a:r>
            <a:endParaRPr lang="en-US" dirty="0" smtClean="0"/>
          </a:p>
          <a:p>
            <a:pPr marL="777240" lvl="1" indent="-457200">
              <a:buFont typeface="+mj-lt"/>
              <a:buAutoNum type="arabicPeriod"/>
            </a:pPr>
            <a:endParaRPr lang="en-US" dirty="0"/>
          </a:p>
          <a:p>
            <a:pPr lvl="2"/>
            <a:r>
              <a:rPr lang="en-US" dirty="0" smtClean="0"/>
              <a:t>Max </a:t>
            </a:r>
            <a:r>
              <a:rPr lang="en-US" dirty="0" err="1"/>
              <a:t>f</a:t>
            </a:r>
            <a:r>
              <a:rPr lang="en-US" sz="1200" dirty="0" err="1"/>
              <a:t>i</a:t>
            </a:r>
            <a:r>
              <a:rPr lang="en-US" dirty="0" err="1"/>
              <a:t>s</a:t>
            </a:r>
            <a:r>
              <a:rPr lang="en-US" sz="1200" dirty="0" err="1"/>
              <a:t>i</a:t>
            </a:r>
            <a:endParaRPr lang="en-US" dirty="0"/>
          </a:p>
          <a:p>
            <a:pPr lvl="2"/>
            <a:endParaRPr lang="en-US" dirty="0"/>
          </a:p>
        </p:txBody>
      </p:sp>
      <p:sp>
        <p:nvSpPr>
          <p:cNvPr id="3" name="Title 2"/>
          <p:cNvSpPr>
            <a:spLocks noGrp="1"/>
          </p:cNvSpPr>
          <p:nvPr>
            <p:ph type="title"/>
          </p:nvPr>
        </p:nvSpPr>
        <p:spPr/>
        <p:txBody>
          <a:bodyPr/>
          <a:lstStyle/>
          <a:p>
            <a:r>
              <a:rPr lang="en-US" dirty="0" smtClean="0"/>
              <a:t>Model</a:t>
            </a:r>
            <a:endParaRPr lang="en-US" dirty="0"/>
          </a:p>
        </p:txBody>
      </p:sp>
      <p:sp>
        <p:nvSpPr>
          <p:cNvPr id="4" name="Slide Number Placeholder 3"/>
          <p:cNvSpPr>
            <a:spLocks noGrp="1"/>
          </p:cNvSpPr>
          <p:nvPr>
            <p:ph type="sldNum" sz="quarter" idx="12"/>
          </p:nvPr>
        </p:nvSpPr>
        <p:spPr/>
        <p:txBody>
          <a:bodyPr/>
          <a:lstStyle/>
          <a:p>
            <a:fld id="{F7886C9C-DC18-4195-8FD5-A50AA931D419}" type="slidenum">
              <a:rPr lang="en-US" smtClean="0"/>
              <a:pPr/>
              <a:t>8</a:t>
            </a:fld>
            <a:endParaRPr lang="en-US"/>
          </a:p>
        </p:txBody>
      </p:sp>
    </p:spTree>
    <p:extLst>
      <p:ext uri="{BB962C8B-B14F-4D97-AF65-F5344CB8AC3E}">
        <p14:creationId xmlns:p14="http://schemas.microsoft.com/office/powerpoint/2010/main" val="279803846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Industry’s equilibrium size depends critically on the degree of competition among investors and fund managers.</a:t>
            </a:r>
            <a:r>
              <a:rPr lang="zh-CN" altLang="en-US" dirty="0" smtClean="0"/>
              <a:t> </a:t>
            </a:r>
            <a:r>
              <a:rPr lang="en-US" altLang="zh-CN" dirty="0" smtClean="0"/>
              <a:t>Below</a:t>
            </a:r>
            <a:r>
              <a:rPr lang="zh-CN" altLang="en-US" dirty="0" smtClean="0"/>
              <a:t> </a:t>
            </a:r>
            <a:r>
              <a:rPr lang="en-US" altLang="zh-CN" dirty="0" smtClean="0"/>
              <a:t>are</a:t>
            </a:r>
            <a:r>
              <a:rPr lang="zh-CN" altLang="en-US" dirty="0" smtClean="0"/>
              <a:t> </a:t>
            </a:r>
            <a:r>
              <a:rPr lang="en-US" altLang="zh-CN" dirty="0" smtClean="0"/>
              <a:t>3</a:t>
            </a:r>
            <a:r>
              <a:rPr lang="zh-CN" altLang="en-US" dirty="0" smtClean="0"/>
              <a:t> </a:t>
            </a:r>
            <a:r>
              <a:rPr lang="en-US" altLang="zh-CN" dirty="0" smtClean="0"/>
              <a:t>scenarios:</a:t>
            </a:r>
            <a:endParaRPr lang="en-US" dirty="0" smtClean="0"/>
          </a:p>
          <a:p>
            <a:endParaRPr lang="en-US" dirty="0"/>
          </a:p>
          <a:p>
            <a:pPr marL="777240" lvl="1" indent="-457200">
              <a:buFont typeface="+mj-lt"/>
              <a:buAutoNum type="arabicPeriod"/>
            </a:pPr>
            <a:r>
              <a:rPr lang="en-SG" dirty="0" smtClean="0"/>
              <a:t>There is no competition </a:t>
            </a:r>
            <a:r>
              <a:rPr lang="en-SG" dirty="0"/>
              <a:t>among either investors or </a:t>
            </a:r>
            <a:r>
              <a:rPr lang="en-SG" dirty="0" smtClean="0"/>
              <a:t>managers. </a:t>
            </a:r>
          </a:p>
          <a:p>
            <a:pPr marL="777240" lvl="1" indent="-457200">
              <a:buFont typeface="+mj-lt"/>
              <a:buAutoNum type="arabicPeriod"/>
            </a:pPr>
            <a:endParaRPr lang="en-US" dirty="0" smtClean="0"/>
          </a:p>
          <a:p>
            <a:pPr marL="777240" lvl="1" indent="-457200">
              <a:buFont typeface="+mj-lt"/>
              <a:buAutoNum type="arabicPeriod"/>
            </a:pPr>
            <a:r>
              <a:rPr lang="en-SG" dirty="0"/>
              <a:t>I</a:t>
            </a:r>
            <a:r>
              <a:rPr lang="en-SG" dirty="0" smtClean="0"/>
              <a:t>nvestors </a:t>
            </a:r>
            <a:r>
              <a:rPr lang="en-SG" dirty="0"/>
              <a:t>compete but managers do </a:t>
            </a:r>
            <a:r>
              <a:rPr lang="en-SG" dirty="0" smtClean="0"/>
              <a:t>not.</a:t>
            </a:r>
          </a:p>
          <a:p>
            <a:pPr marL="777240" lvl="1" indent="-457200">
              <a:buFont typeface="+mj-lt"/>
              <a:buAutoNum type="arabicPeriod"/>
            </a:pPr>
            <a:endParaRPr lang="en-SG" dirty="0" smtClean="0"/>
          </a:p>
          <a:p>
            <a:pPr marL="777240" lvl="1" indent="-457200">
              <a:buFont typeface="+mj-lt"/>
              <a:buAutoNum type="arabicPeriod"/>
            </a:pPr>
            <a:r>
              <a:rPr lang="en-SG" dirty="0"/>
              <a:t>M</a:t>
            </a:r>
            <a:r>
              <a:rPr lang="en-SG" dirty="0" smtClean="0"/>
              <a:t>anagers </a:t>
            </a:r>
            <a:r>
              <a:rPr lang="en-SG" dirty="0"/>
              <a:t>compete but investors do </a:t>
            </a:r>
            <a:r>
              <a:rPr lang="en-SG" dirty="0" smtClean="0"/>
              <a:t>not</a:t>
            </a:r>
            <a:r>
              <a:rPr lang="en-SG" dirty="0"/>
              <a:t>.</a:t>
            </a:r>
          </a:p>
          <a:p>
            <a:endParaRPr lang="en-SG" dirty="0"/>
          </a:p>
        </p:txBody>
      </p:sp>
      <p:sp>
        <p:nvSpPr>
          <p:cNvPr id="3" name="Title 2"/>
          <p:cNvSpPr>
            <a:spLocks noGrp="1"/>
          </p:cNvSpPr>
          <p:nvPr>
            <p:ph type="title"/>
          </p:nvPr>
        </p:nvSpPr>
        <p:spPr/>
        <p:txBody>
          <a:bodyPr/>
          <a:lstStyle/>
          <a:p>
            <a:r>
              <a:rPr lang="en-US" dirty="0" smtClean="0"/>
              <a:t>Role of competition</a:t>
            </a:r>
            <a:endParaRPr lang="en-US" dirty="0"/>
          </a:p>
        </p:txBody>
      </p:sp>
      <p:sp>
        <p:nvSpPr>
          <p:cNvPr id="4" name="Slide Number Placeholder 3"/>
          <p:cNvSpPr>
            <a:spLocks noGrp="1"/>
          </p:cNvSpPr>
          <p:nvPr>
            <p:ph type="sldNum" sz="quarter" idx="12"/>
          </p:nvPr>
        </p:nvSpPr>
        <p:spPr/>
        <p:txBody>
          <a:bodyPr/>
          <a:lstStyle/>
          <a:p>
            <a:fld id="{F7886C9C-DC18-4195-8FD5-A50AA931D419}" type="slidenum">
              <a:rPr lang="en-US" smtClean="0"/>
              <a:pPr/>
              <a:t>9</a:t>
            </a:fld>
            <a:endParaRPr lang="en-US"/>
          </a:p>
        </p:txBody>
      </p:sp>
    </p:spTree>
    <p:extLst>
      <p:ext uri="{BB962C8B-B14F-4D97-AF65-F5344CB8AC3E}">
        <p14:creationId xmlns:p14="http://schemas.microsoft.com/office/powerpoint/2010/main" val="413697318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Grid.thmx</Template>
  <TotalTime>1171</TotalTime>
  <Words>2073</Words>
  <Application>Microsoft Macintosh PowerPoint</Application>
  <PresentationFormat>On-screen Show (4:3)</PresentationFormat>
  <Paragraphs>231</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Grid</vt:lpstr>
      <vt:lpstr>On the size of active management industry</vt:lpstr>
      <vt:lpstr>AGENDA</vt:lpstr>
      <vt:lpstr>background</vt:lpstr>
      <vt:lpstr>Argument &amp; rationale</vt:lpstr>
      <vt:lpstr>Literature review</vt:lpstr>
      <vt:lpstr>Model</vt:lpstr>
      <vt:lpstr>MODEL</vt:lpstr>
      <vt:lpstr>Model</vt:lpstr>
      <vt:lpstr>Role of competition</vt:lpstr>
      <vt:lpstr>Equilibrium under risk neutrality</vt:lpstr>
      <vt:lpstr>Equilibrium under risk neutrality</vt:lpstr>
      <vt:lpstr>Equilibrium in the mean-variance setting</vt:lpstr>
      <vt:lpstr>Equilibrium in the mean-variance setting</vt:lpstr>
      <vt:lpstr>Equilibrium in the mean-variance setting</vt:lpstr>
      <vt:lpstr>Prior &amp; posterior belief - prior</vt:lpstr>
      <vt:lpstr>Prior &amp; posterior belief - data</vt:lpstr>
      <vt:lpstr>Prior &amp; posterior belief - data</vt:lpstr>
      <vt:lpstr>Prior &amp; posterior belief - Comparison</vt:lpstr>
      <vt:lpstr>Prior &amp; posterior belief - posterior</vt:lpstr>
      <vt:lpstr>Prior &amp; posterior belief – Comparison</vt:lpstr>
      <vt:lpstr>Future size of active management industry - methodology</vt:lpstr>
      <vt:lpstr>Future size of active management industry - Methodology</vt:lpstr>
      <vt:lpstr>Future size of active management industry – expected size</vt:lpstr>
      <vt:lpstr>Future size of active management industry – expected size</vt:lpstr>
      <vt:lpstr>Future size of active management industry – learning speed</vt:lpstr>
      <vt:lpstr>Future size of active management industry – learning speed</vt:lpstr>
      <vt:lpstr>Conclusion</vt:lpstr>
      <vt:lpstr>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the size of active management industry</dc:title>
  <dc:creator>YAN XU</dc:creator>
  <cp:lastModifiedBy>YAN XU</cp:lastModifiedBy>
  <cp:revision>103</cp:revision>
  <dcterms:created xsi:type="dcterms:W3CDTF">2016-09-12T14:13:49Z</dcterms:created>
  <dcterms:modified xsi:type="dcterms:W3CDTF">2016-09-19T02:35:07Z</dcterms:modified>
</cp:coreProperties>
</file>